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75" r:id="rId2"/>
    <p:sldId id="426" r:id="rId3"/>
    <p:sldId id="427" r:id="rId4"/>
    <p:sldId id="425" r:id="rId5"/>
    <p:sldId id="420" r:id="rId6"/>
    <p:sldId id="421" r:id="rId7"/>
    <p:sldId id="410" r:id="rId8"/>
    <p:sldId id="414" r:id="rId9"/>
    <p:sldId id="412" r:id="rId10"/>
    <p:sldId id="422" r:id="rId11"/>
    <p:sldId id="418" r:id="rId12"/>
    <p:sldId id="409" r:id="rId13"/>
    <p:sldId id="424" r:id="rId14"/>
    <p:sldId id="423" r:id="rId15"/>
    <p:sldId id="407" r:id="rId16"/>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993" autoAdjust="0"/>
  </p:normalViewPr>
  <p:slideViewPr>
    <p:cSldViewPr snapToGrid="0" snapToObjects="1">
      <p:cViewPr varScale="1">
        <p:scale>
          <a:sx n="106" d="100"/>
          <a:sy n="106" d="100"/>
        </p:scale>
        <p:origin x="126" y="192"/>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5" d="100"/>
          <a:sy n="85" d="100"/>
        </p:scale>
        <p:origin x="28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EA6BC2-A361-44D7-B655-9F9A13ACC47F}" type="datetime1">
              <a:rPr lang="de-DE" smtClean="0"/>
              <a:t>26.02.2024</a:t>
            </a:fld>
            <a:endParaRPr lang="de-DE"/>
          </a:p>
        </p:txBody>
      </p:sp>
      <p:sp>
        <p:nvSpPr>
          <p:cNvPr id="4" name="Fußzeilenplatzhalt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28A1AC-D174-D44D-BB31-612041F19AA1}" type="slidenum">
              <a:rPr lang="de-DE" smtClean="0"/>
              <a:t>‹Nr.›</a:t>
            </a:fld>
            <a:endParaRPr lang="de-DE"/>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4C264-7D01-474A-816E-3EE0ED82AB45}" type="datetime1">
              <a:rPr lang="de-DE" noProof="0" smtClean="0"/>
              <a:t>26.02.2024</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CBDFB-29D6-4058-9C07-ECA5B8175763}" type="slidenum">
              <a:rPr lang="de-DE" noProof="0" smtClean="0"/>
              <a:t>‹Nr.›</a:t>
            </a:fld>
            <a:endParaRPr lang="de-DE" noProof="0"/>
          </a:p>
        </p:txBody>
      </p:sp>
    </p:spTree>
    <p:extLst>
      <p:ext uri="{BB962C8B-B14F-4D97-AF65-F5344CB8AC3E}">
        <p14:creationId xmlns:p14="http://schemas.microsoft.com/office/powerpoint/2010/main" val="28411849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a:t>
            </a:fld>
            <a:endParaRPr lang="de-DE"/>
          </a:p>
        </p:txBody>
      </p:sp>
    </p:spTree>
    <p:extLst>
      <p:ext uri="{BB962C8B-B14F-4D97-AF65-F5344CB8AC3E}">
        <p14:creationId xmlns:p14="http://schemas.microsoft.com/office/powerpoint/2010/main" val="18026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15</a:t>
            </a:fld>
            <a:endParaRPr lang="de-DE"/>
          </a:p>
        </p:txBody>
      </p:sp>
    </p:spTree>
    <p:extLst>
      <p:ext uri="{BB962C8B-B14F-4D97-AF65-F5344CB8AC3E}">
        <p14:creationId xmlns:p14="http://schemas.microsoft.com/office/powerpoint/2010/main" val="45698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7</a:t>
            </a:fld>
            <a:endParaRPr lang="de-DE"/>
          </a:p>
        </p:txBody>
      </p:sp>
    </p:spTree>
    <p:extLst>
      <p:ext uri="{BB962C8B-B14F-4D97-AF65-F5344CB8AC3E}">
        <p14:creationId xmlns:p14="http://schemas.microsoft.com/office/powerpoint/2010/main" val="39462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8</a:t>
            </a:fld>
            <a:endParaRPr lang="de-DE"/>
          </a:p>
        </p:txBody>
      </p:sp>
    </p:spTree>
    <p:extLst>
      <p:ext uri="{BB962C8B-B14F-4D97-AF65-F5344CB8AC3E}">
        <p14:creationId xmlns:p14="http://schemas.microsoft.com/office/powerpoint/2010/main" val="313422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9</a:t>
            </a:fld>
            <a:endParaRPr lang="de-DE"/>
          </a:p>
        </p:txBody>
      </p:sp>
    </p:spTree>
    <p:extLst>
      <p:ext uri="{BB962C8B-B14F-4D97-AF65-F5344CB8AC3E}">
        <p14:creationId xmlns:p14="http://schemas.microsoft.com/office/powerpoint/2010/main" val="287511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0147-F564-775B-544E-C8CE7B3DA2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5D3E54-C32E-6FBF-2F6C-82C15EE5EC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EE4CAE-32E5-95A9-BE27-02976A782CE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ED2B8CF-294F-0EF7-9BC4-2503EC123E4C}"/>
              </a:ext>
            </a:extLst>
          </p:cNvPr>
          <p:cNvSpPr>
            <a:spLocks noGrp="1"/>
          </p:cNvSpPr>
          <p:nvPr>
            <p:ph type="sldNum" sz="quarter" idx="5"/>
          </p:nvPr>
        </p:nvSpPr>
        <p:spPr/>
        <p:txBody>
          <a:bodyPr/>
          <a:lstStyle/>
          <a:p>
            <a:fld id="{712CBDFB-29D6-4058-9C07-ECA5B8175763}" type="slidenum">
              <a:rPr lang="de-DE" smtClean="0"/>
              <a:t>10</a:t>
            </a:fld>
            <a:endParaRPr lang="de-DE"/>
          </a:p>
        </p:txBody>
      </p:sp>
    </p:spTree>
    <p:extLst>
      <p:ext uri="{BB962C8B-B14F-4D97-AF65-F5344CB8AC3E}">
        <p14:creationId xmlns:p14="http://schemas.microsoft.com/office/powerpoint/2010/main" val="370819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11</a:t>
            </a:fld>
            <a:endParaRPr lang="de-DE"/>
          </a:p>
        </p:txBody>
      </p:sp>
    </p:spTree>
    <p:extLst>
      <p:ext uri="{BB962C8B-B14F-4D97-AF65-F5344CB8AC3E}">
        <p14:creationId xmlns:p14="http://schemas.microsoft.com/office/powerpoint/2010/main" val="378894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12</a:t>
            </a:fld>
            <a:endParaRPr lang="de-DE"/>
          </a:p>
        </p:txBody>
      </p:sp>
    </p:spTree>
    <p:extLst>
      <p:ext uri="{BB962C8B-B14F-4D97-AF65-F5344CB8AC3E}">
        <p14:creationId xmlns:p14="http://schemas.microsoft.com/office/powerpoint/2010/main" val="25366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56EC-990A-1B31-69DC-BE8689CD12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55FB2F-BBA4-8C30-9FF3-FF4195AA39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A5DDF7-1BFE-AEEF-295B-BB5C11AAACD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0E65C07-607D-2BAE-88D7-47B5827AE5BD}"/>
              </a:ext>
            </a:extLst>
          </p:cNvPr>
          <p:cNvSpPr>
            <a:spLocks noGrp="1"/>
          </p:cNvSpPr>
          <p:nvPr>
            <p:ph type="sldNum" sz="quarter" idx="5"/>
          </p:nvPr>
        </p:nvSpPr>
        <p:spPr/>
        <p:txBody>
          <a:bodyPr/>
          <a:lstStyle/>
          <a:p>
            <a:fld id="{712CBDFB-29D6-4058-9C07-ECA5B8175763}" type="slidenum">
              <a:rPr lang="de-DE" smtClean="0"/>
              <a:t>13</a:t>
            </a:fld>
            <a:endParaRPr lang="de-DE"/>
          </a:p>
        </p:txBody>
      </p:sp>
    </p:spTree>
    <p:extLst>
      <p:ext uri="{BB962C8B-B14F-4D97-AF65-F5344CB8AC3E}">
        <p14:creationId xmlns:p14="http://schemas.microsoft.com/office/powerpoint/2010/main" val="238118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C859-0F14-74F7-DC5E-2A2648A9EB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D8B30E-E629-8A7A-E32F-A0454AF4F9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A99743-E9D3-F71A-EC7E-6E77AD663D2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505EBF9-3DD4-5259-4A9B-01D20E479FFD}"/>
              </a:ext>
            </a:extLst>
          </p:cNvPr>
          <p:cNvSpPr>
            <a:spLocks noGrp="1"/>
          </p:cNvSpPr>
          <p:nvPr>
            <p:ph type="sldNum" sz="quarter" idx="5"/>
          </p:nvPr>
        </p:nvSpPr>
        <p:spPr/>
        <p:txBody>
          <a:bodyPr/>
          <a:lstStyle/>
          <a:p>
            <a:fld id="{712CBDFB-29D6-4058-9C07-ECA5B8175763}" type="slidenum">
              <a:rPr lang="de-DE" smtClean="0"/>
              <a:t>14</a:t>
            </a:fld>
            <a:endParaRPr lang="de-DE"/>
          </a:p>
        </p:txBody>
      </p:sp>
    </p:spTree>
    <p:extLst>
      <p:ext uri="{BB962C8B-B14F-4D97-AF65-F5344CB8AC3E}">
        <p14:creationId xmlns:p14="http://schemas.microsoft.com/office/powerpoint/2010/main" val="255782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_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linienfolie_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10" name="Textplatzhalt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11" name="Titel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2" name="Gerader Verbinde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linienfolie_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10" name="Textplatzhalt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11" name="Titel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1928264"/>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linienfoli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Bildplatzhalter 21" descr="Frau an einem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8" name="Gerader Verbinde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linienfolie_5">
    <p:spTree>
      <p:nvGrpSpPr>
        <p:cNvPr id="1" name=""/>
        <p:cNvGrpSpPr/>
        <p:nvPr/>
      </p:nvGrpSpPr>
      <p:grpSpPr>
        <a:xfrm>
          <a:off x="0" y="0"/>
          <a:ext cx="0" cy="0"/>
          <a:chOff x="0" y="0"/>
          <a:chExt cx="0" cy="0"/>
        </a:xfrm>
      </p:grpSpPr>
      <p:pic>
        <p:nvPicPr>
          <p:cNvPr id="7" name="Bildplatzhalter 21" descr="Frau an einem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9" name="Gerader Verbinde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Beschriftung_2">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0668000" cy="3375025"/>
          </a:xfrm>
          <a:prstGeom prst="rect">
            <a:avLst/>
          </a:prstGeom>
          <a:solidFill>
            <a:schemeClr val="accent4">
              <a:lumMod val="50000"/>
            </a:schemeClr>
          </a:solidFill>
        </p:spPr>
        <p:txBody>
          <a:bodyPr rtlCol="0"/>
          <a:lstStyle/>
          <a:p>
            <a:pPr rtl="0"/>
            <a:r>
              <a:rPr lang="de-DE" noProof="0"/>
              <a:t>Klicken Sie, um ein Bild hinzuzufügen.</a:t>
            </a:r>
          </a:p>
        </p:txBody>
      </p: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820856"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1" name="Gerader Verbinde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mit Beschriftung_3">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608843" y="3482977"/>
            <a:ext cx="10961177" cy="3375025"/>
          </a:xfrm>
          <a:prstGeom prst="rect">
            <a:avLst/>
          </a:prstGeom>
          <a:solidFill>
            <a:schemeClr val="accent4">
              <a:lumMod val="50000"/>
            </a:schemeClr>
          </a:solidFill>
        </p:spPr>
        <p:txBody>
          <a:bodyPr rtlCol="0"/>
          <a:lstStyle/>
          <a:p>
            <a:pPr rtl="0"/>
            <a:r>
              <a:rPr lang="de-DE" noProof="0"/>
              <a:t>Klicken Sie, um ein Bild hinzuzufügen.</a:t>
            </a:r>
          </a:p>
        </p:txBody>
      </p:sp>
      <p:cxnSp>
        <p:nvCxnSpPr>
          <p:cNvPr id="10" name="Gerader Verbinde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platzhalt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Titel 1">
            <a:extLst>
              <a:ext uri="{FF2B5EF4-FFF2-40B4-BE49-F238E27FC236}">
                <a16:creationId xmlns:a16="http://schemas.microsoft.com/office/drawing/2014/main" id="{451775DA-49A0-2F4D-9F21-5D20DA6BA9B6}"/>
              </a:ext>
            </a:extLst>
          </p:cNvPr>
          <p:cNvSpPr>
            <a:spLocks noGrp="1"/>
          </p:cNvSpPr>
          <p:nvPr>
            <p:ph type="ctrTitle" hasCustomPrompt="1"/>
          </p:nvPr>
        </p:nvSpPr>
        <p:spPr>
          <a:xfrm>
            <a:off x="608844"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496456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mit Beschriftung_4">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78032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mit Beschriftung_5">
    <p:spTree>
      <p:nvGrpSpPr>
        <p:cNvPr id="1" name=""/>
        <p:cNvGrpSpPr/>
        <p:nvPr/>
      </p:nvGrpSpPr>
      <p:grpSpPr>
        <a:xfrm>
          <a:off x="0" y="0"/>
          <a:ext cx="0" cy="0"/>
          <a:chOff x="0" y="0"/>
          <a:chExt cx="0" cy="0"/>
        </a:xfrm>
      </p:grpSpPr>
      <p:sp>
        <p:nvSpPr>
          <p:cNvPr id="9" name="Bildplatzhalter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de-DE" noProof="0"/>
              <a:t>Klicken Sie, um ein Bild hinzuzufügen.</a:t>
            </a:r>
          </a:p>
        </p:txBody>
      </p:sp>
      <p:sp>
        <p:nvSpPr>
          <p:cNvPr id="6" name="Textplatzhalt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itel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cxnSp>
        <p:nvCxnSpPr>
          <p:cNvPr id="15" name="Gerader Verbinde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91153C0-E32B-4C98-8A26-969EFD4A2E0B}"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11B2D7F8-9505-6148-BEA2-27C4290FF6E2}"/>
              </a:ext>
            </a:extLst>
          </p:cNvPr>
          <p:cNvSpPr>
            <a:spLocks noGrp="1"/>
          </p:cNvSpPr>
          <p:nvPr>
            <p:ph sz="half" idx="1" hasCustomPrompt="1"/>
          </p:nvPr>
        </p:nvSpPr>
        <p:spPr>
          <a:xfrm>
            <a:off x="1627321"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2" name="Inhaltsplatzhalter 3">
            <a:extLst>
              <a:ext uri="{FF2B5EF4-FFF2-40B4-BE49-F238E27FC236}">
                <a16:creationId xmlns:a16="http://schemas.microsoft.com/office/drawing/2014/main" id="{A9ADB053-F5D5-D34D-B6E3-A8AB7297F1F9}"/>
              </a:ext>
            </a:extLst>
          </p:cNvPr>
          <p:cNvSpPr>
            <a:spLocks noGrp="1"/>
          </p:cNvSpPr>
          <p:nvPr>
            <p:ph sz="half" idx="2" hasCustomPrompt="1"/>
          </p:nvPr>
        </p:nvSpPr>
        <p:spPr>
          <a:xfrm>
            <a:off x="706796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Textplatzhalter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1627322"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15" name="Textplatzhalter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7067963"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Tree>
    <p:extLst>
      <p:ext uri="{BB962C8B-B14F-4D97-AF65-F5344CB8AC3E}">
        <p14:creationId xmlns:p14="http://schemas.microsoft.com/office/powerpoint/2010/main" val="342073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leich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D852210-74A8-4A7F-9C6E-D2072ABF9FB9}"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11B2D7F8-9505-6148-BEA2-27C4290FF6E2}"/>
              </a:ext>
            </a:extLst>
          </p:cNvPr>
          <p:cNvSpPr>
            <a:spLocks noGrp="1"/>
          </p:cNvSpPr>
          <p:nvPr>
            <p:ph sz="half" idx="1" hasCustomPrompt="1"/>
          </p:nvPr>
        </p:nvSpPr>
        <p:spPr>
          <a:xfrm>
            <a:off x="39262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2" name="Inhaltsplatzhalter 3">
            <a:extLst>
              <a:ext uri="{FF2B5EF4-FFF2-40B4-BE49-F238E27FC236}">
                <a16:creationId xmlns:a16="http://schemas.microsoft.com/office/drawing/2014/main" id="{A9ADB053-F5D5-D34D-B6E3-A8AB7297F1F9}"/>
              </a:ext>
            </a:extLst>
          </p:cNvPr>
          <p:cNvSpPr>
            <a:spLocks noGrp="1"/>
          </p:cNvSpPr>
          <p:nvPr>
            <p:ph sz="half" idx="2" hasCustomPrompt="1"/>
          </p:nvPr>
        </p:nvSpPr>
        <p:spPr>
          <a:xfrm>
            <a:off x="5833265"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4" name="Textplatzhalter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392624"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5" name="Textplatzhalter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5833265"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7" name="Gerader Verbinde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_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3" name="Gerader Verbinde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leich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50B2E10F-F18D-49DD-8A6C-45E6DECFF648}"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Titel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8" name="Inhaltsplatzhalter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9" name="Inhaltsplatzhalter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Textplatzhalter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 name="Textplatzhalter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3" name="Gerader Verbinde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gleich_5">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C5233AE2-5078-C34D-8EAD-6F7B344F5241}"/>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14" name="Gerader Verbinde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9C561F64-8D59-4531-81FD-D963675D4BBB}"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Titel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8" name="Inhaltsplatzhalter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9" name="Inhaltsplatzhalter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Textplatzhalter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 name="Textplatzhalter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cxnSp>
        <p:nvCxnSpPr>
          <p:cNvPr id="13" name="Gerader Verbinde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_2">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D34C5937-11C0-4E5A-867C-7AB68EA5327B}"/>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2071957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_3">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4" name="Gerader Verbinde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4E2D069-321B-434C-BB63-530EE51B64A8}"/>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91218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5" name="Gerader Verbinde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3040D77-4CF4-4BFB-9FFB-8C9746D3906F}"/>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4249264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_5">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cxnSp>
        <p:nvCxnSpPr>
          <p:cNvPr id="7" name="Gerader Verbinde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9C15D6B-DF62-4A31-87F3-2084A6C590AE}"/>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3647893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und Inhalt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86616E63-864C-4CF3-B642-1CDF2A09674B}"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6993359" y="1"/>
            <a:ext cx="519864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und Inhal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A3861B4-881D-4BD8-B0EE-C18A3904D83E}"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0" y="1"/>
            <a:ext cx="519864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5708797"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und Inhal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134319" y="1"/>
            <a:ext cx="11057681"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758C4DD5-4182-4DCF-9572-E3FAF2A63DCF}"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und Inhalt_5">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 y="1"/>
            <a:ext cx="12192000" cy="6858002"/>
          </a:xfrm>
          <a:prstGeom prst="rect">
            <a:avLst/>
          </a:prstGeom>
          <a:solidFill>
            <a:schemeClr val="accent4">
              <a:lumMod val="50000"/>
            </a:schemeClr>
          </a:solidFill>
        </p:spPr>
        <p:txBody>
          <a:bodyPr rtlCol="0"/>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64851A61-28CD-414D-8603-24C7915973CB}"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el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5" name="Textplatzhalter 10">
            <a:extLst>
              <a:ext uri="{FF2B5EF4-FFF2-40B4-BE49-F238E27FC236}">
                <a16:creationId xmlns:a16="http://schemas.microsoft.com/office/drawing/2014/main" id="{F7FB4ADF-1B3E-A442-B2C9-518CBE7637DB}"/>
              </a:ext>
            </a:extLst>
          </p:cNvPr>
          <p:cNvSpPr>
            <a:spLocks noGrp="1"/>
          </p:cNvSpPr>
          <p:nvPr>
            <p:ph type="body" sz="quarter" idx="14" hasCustomPrompt="1"/>
          </p:nvPr>
        </p:nvSpPr>
        <p:spPr>
          <a:xfrm>
            <a:off x="392624"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4489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_4">
    <p:bg>
      <p:bgPr>
        <a:solidFill>
          <a:schemeClr val="accent4">
            <a:lumMod val="50000"/>
          </a:schemeClr>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cxnSp>
        <p:nvCxnSpPr>
          <p:cNvPr id="3" name="Gerader Verbinde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und Beschriftung_2">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de-DE" noProof="0"/>
              <a:t>TITEL </a:t>
            </a:r>
            <a:br>
              <a:rPr lang="de-DE" noProof="0"/>
            </a:br>
            <a:r>
              <a:rPr lang="de-DE" noProof="0"/>
              <a:t>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7313355"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1" name="Gerader Verbinde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und Beschriftung_3">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5080791"/>
            <a:ext cx="4609683"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7" name="Gerader Verbinde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und Beschriftung_4">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de-DE" noProof="0"/>
              <a:t>TITEL </a:t>
            </a:r>
            <a:br>
              <a:rPr lang="de-DE" noProof="0"/>
            </a:br>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8" name="Gerader Verbinde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und Beschriftung_5">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1F4417F7-7CDE-DF44-9B0E-AC44EE99BF4B}"/>
              </a:ext>
            </a:extLst>
          </p:cNvPr>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4090902"/>
            <a:ext cx="4609683"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1" name="Gerader Verbinde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Übersich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9E0FFC1E-F20C-4E24-93DE-AB6B59952667}"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hteck: Abgerundete Ecken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2" y="236635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57" name="Rechteck: Abgerundete Ecken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2" y="3592038"/>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61" name="Rechteck: Abgerundete Ecken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2" y="4856634"/>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98" name="Rechteck: Abgerundete Ecken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5683052" y="236635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0" name="Rechteck: Abgerundete Ecken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5683052" y="3592038"/>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2" name="Rechteck: Abgerundete Ecken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5683052" y="4856634"/>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2257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22570"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2257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22570"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2257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22570"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650044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6500441"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650044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6500441"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650044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6500441"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42" name="Gerader Verbinde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Übersicht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0C5F2D54-87DB-4131-890E-1E95F07696D5}"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hteck: Abgerundete Ecken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428792"/>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57" name="Rechteck: Abgerundete Ecken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654477"/>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61" name="Rechteck: Abgerundete Ecken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91907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98" name="Rechteck: Abgerundete Ecken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428792"/>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0" name="Rechteck: Abgerundete Ecken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654477"/>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2" name="Rechteck: Abgerundete Ecken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919073"/>
            <a:ext cx="369944" cy="368788"/>
          </a:xfrm>
        </p:spPr>
        <p:txBody>
          <a:bodyPr rtlCol="0" anchor="ctr">
            <a:normAutofit/>
          </a:bodyPr>
          <a:lstStyle>
            <a:lvl1pPr marL="0" indent="0" algn="ctr">
              <a:buNone/>
              <a:defRPr sz="800"/>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Tree>
    <p:extLst>
      <p:ext uri="{BB962C8B-B14F-4D97-AF65-F5344CB8AC3E}">
        <p14:creationId xmlns:p14="http://schemas.microsoft.com/office/powerpoint/2010/main" val="284402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Übersicht_4">
    <p:spTree>
      <p:nvGrpSpPr>
        <p:cNvPr id="1" name=""/>
        <p:cNvGrpSpPr/>
        <p:nvPr/>
      </p:nvGrpSpPr>
      <p:grpSpPr>
        <a:xfrm>
          <a:off x="0" y="0"/>
          <a:ext cx="0" cy="0"/>
          <a:chOff x="0" y="0"/>
          <a:chExt cx="0" cy="0"/>
        </a:xfrm>
      </p:grpSpPr>
      <p:sp>
        <p:nvSpPr>
          <p:cNvPr id="40" name="Bildplatzhalter 5">
            <a:extLst>
              <a:ext uri="{FF2B5EF4-FFF2-40B4-BE49-F238E27FC236}">
                <a16:creationId xmlns:a16="http://schemas.microsoft.com/office/drawing/2014/main" id="{D2B2CC15-A5D6-7646-B184-255F86FB708E}"/>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72B3EC56-4F50-4E94-9A38-0D3770F66881}"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lvl1pPr>
              <a:defRPr>
                <a:solidFill>
                  <a:schemeClr val="bg1"/>
                </a:solidFill>
              </a:defRPr>
            </a:lvl1pPr>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lvl1pPr>
              <a:defRPr>
                <a:solidFill>
                  <a:schemeClr val="bg1"/>
                </a:solidFill>
              </a:defRPr>
            </a:lvl1pPr>
          </a:lstStyle>
          <a:p>
            <a:pPr rtl="0"/>
            <a:fld id="{31FEFF75-79D2-EE46-877B-299D1510E681}" type="slidenum">
              <a:rPr lang="de-DE" noProof="0" smtClean="0"/>
              <a:pPr/>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1730896" y="2366353"/>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1730896" y="3592038"/>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1730896" y="485663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949266" y="2366353"/>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949266" y="3592038"/>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949266" y="485663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2488784"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2488784"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41" name="Gerader Verbinde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Übersicht_5">
    <p:spTree>
      <p:nvGrpSpPr>
        <p:cNvPr id="1" name=""/>
        <p:cNvGrpSpPr/>
        <p:nvPr/>
      </p:nvGrpSpPr>
      <p:grpSpPr>
        <a:xfrm>
          <a:off x="0" y="0"/>
          <a:ext cx="0" cy="0"/>
          <a:chOff x="0" y="0"/>
          <a:chExt cx="0" cy="0"/>
        </a:xfrm>
      </p:grpSpPr>
      <p:sp>
        <p:nvSpPr>
          <p:cNvPr id="40" name="Bildplatzhalter 5">
            <a:extLst>
              <a:ext uri="{FF2B5EF4-FFF2-40B4-BE49-F238E27FC236}">
                <a16:creationId xmlns:a16="http://schemas.microsoft.com/office/drawing/2014/main" id="{C76CA39F-4826-EC4A-B911-A0B38E489269}"/>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85DD0C05-DD45-430E-B090-DC7A1DE8A6A7}"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rtlCol="0"/>
          <a:lstStyle>
            <a:lvl1pPr>
              <a:defRPr>
                <a:solidFill>
                  <a:schemeClr val="bg1"/>
                </a:solidFill>
              </a:defRPr>
            </a:lvl1pPr>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rtlCol="0"/>
          <a:lstStyle>
            <a:lvl1pPr>
              <a:defRPr>
                <a:solidFill>
                  <a:schemeClr val="bg1"/>
                </a:solidFill>
              </a:defRPr>
            </a:lvl1pPr>
          </a:lstStyle>
          <a:p>
            <a:pPr rtl="0"/>
            <a:fld id="{31FEFF75-79D2-EE46-877B-299D1510E681}" type="slidenum">
              <a:rPr lang="de-DE" noProof="0" smtClean="0"/>
              <a:pPr/>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Bildplatzhalter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21546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58" name="Bildplatzhalter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441149"/>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62" name="Bildplatzhalter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705745"/>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99" name="Bildplatzhalter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215464"/>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1" name="Bildplatzhalter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441149"/>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3" name="Bildplatzhalter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705745"/>
            <a:ext cx="369944" cy="368788"/>
          </a:xfrm>
        </p:spPr>
        <p:txBody>
          <a:bodyPr rtlCol="0" anchor="ctr">
            <a:normAutofit/>
          </a:bodyPr>
          <a:lstStyle>
            <a:lvl1pPr marL="0" indent="0" algn="ctr">
              <a:buNone/>
              <a:defRPr sz="800">
                <a:solidFill>
                  <a:schemeClr val="bg1"/>
                </a:solidFill>
              </a:defRPr>
            </a:lvl1pPr>
          </a:lstStyle>
          <a:p>
            <a:pPr rtl="0"/>
            <a:r>
              <a:rPr lang="de-DE" noProof="0"/>
              <a:t>Klicken Sie, um ein Bild hinzuzufügen.</a:t>
            </a:r>
          </a:p>
        </p:txBody>
      </p:sp>
      <p:sp>
        <p:nvSpPr>
          <p:cNvPr id="107" name="Textplatzhalter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09" name="Textplatzhalter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0" name="Textplatzhalter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1" name="Textplatzhalter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12" name="Textplatzhalter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13" name="Textplatzhalter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24" name="Textplatzhalter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5" name="Textplatzhalter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6" name="Textplatzhalter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7" name="Textplatzhalter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8" name="Textplatzhalter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de-DE" noProof="0"/>
              <a:t>Textmasterformat durch Klicken bearbeiten</a:t>
            </a:r>
          </a:p>
        </p:txBody>
      </p:sp>
      <p:sp>
        <p:nvSpPr>
          <p:cNvPr id="129" name="Textplatzhalter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cxnSp>
        <p:nvCxnSpPr>
          <p:cNvPr id="79" name="Gerader Verbinde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4BD6F-BBC7-1922-C3EB-AC87DD873EF3}"/>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3A1F0124-5C8A-3514-E6BA-AE5EA750E5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0095FF4C-CE3A-54FB-8FEF-F5C30DAFD29A}"/>
              </a:ext>
            </a:extLst>
          </p:cNvPr>
          <p:cNvSpPr>
            <a:spLocks noGrp="1"/>
          </p:cNvSpPr>
          <p:nvPr>
            <p:ph type="dt" sz="half" idx="10"/>
          </p:nvPr>
        </p:nvSpPr>
        <p:spPr/>
        <p:txBody>
          <a:bodyPr/>
          <a:lstStyle/>
          <a:p>
            <a:fld id="{61568EDB-793F-44FE-8477-B1AF93566AB4}" type="datetimeFigureOut">
              <a:rPr lang="en-DE" smtClean="0"/>
              <a:t>26/02/2024</a:t>
            </a:fld>
            <a:endParaRPr lang="en-DE"/>
          </a:p>
        </p:txBody>
      </p:sp>
      <p:sp>
        <p:nvSpPr>
          <p:cNvPr id="5" name="Fußzeilenplatzhalter 4">
            <a:extLst>
              <a:ext uri="{FF2B5EF4-FFF2-40B4-BE49-F238E27FC236}">
                <a16:creationId xmlns:a16="http://schemas.microsoft.com/office/drawing/2014/main" id="{2D7C61DF-41D3-0606-31BD-96295C1A6823}"/>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923B00F4-DCF2-A522-E253-F760C1CDD94C}"/>
              </a:ext>
            </a:extLst>
          </p:cNvPr>
          <p:cNvSpPr>
            <a:spLocks noGrp="1"/>
          </p:cNvSpPr>
          <p:nvPr>
            <p:ph type="sldNum" sz="quarter" idx="12"/>
          </p:nvPr>
        </p:nvSpPr>
        <p:spPr/>
        <p:txBody>
          <a:bodyPr/>
          <a:lstStyle/>
          <a:p>
            <a:fld id="{183BCE4D-09E4-4DF0-A73B-FA1C57D84729}" type="slidenum">
              <a:rPr lang="en-DE" smtClean="0"/>
              <a:t>‹Nr.›</a:t>
            </a:fld>
            <a:endParaRPr lang="en-DE"/>
          </a:p>
        </p:txBody>
      </p:sp>
    </p:spTree>
    <p:extLst>
      <p:ext uri="{BB962C8B-B14F-4D97-AF65-F5344CB8AC3E}">
        <p14:creationId xmlns:p14="http://schemas.microsoft.com/office/powerpoint/2010/main" val="36817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_5">
    <p:bg>
      <p:bgPr>
        <a:solidFill>
          <a:schemeClr val="tx1"/>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de-DE" noProof="0"/>
              <a:t>Titelmasterformat durch Klicken bearbeiten</a:t>
            </a:r>
          </a:p>
        </p:txBody>
      </p:sp>
      <p:cxnSp>
        <p:nvCxnSpPr>
          <p:cNvPr id="7" name="Gerader Verbinde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_1">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C1A9F47C-97DD-4626-AC3C-5E8027AD9F85}"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_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BA67E7C5-DCA4-4F86-9135-E79F5873B20B}"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011522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_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50C11831-AD9C-4954-9E1E-04245CAB0BC7}"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_4">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91DF7114-976E-3345-A7C4-77F951EA42C4}"/>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207F4FD-E269-48F5-8238-284E6A5CA516}"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_5">
    <p:spTree>
      <p:nvGrpSpPr>
        <p:cNvPr id="1" name=""/>
        <p:cNvGrpSpPr/>
        <p:nvPr/>
      </p:nvGrpSpPr>
      <p:grpSpPr>
        <a:xfrm>
          <a:off x="0" y="0"/>
          <a:ext cx="0" cy="0"/>
          <a:chOff x="0" y="0"/>
          <a:chExt cx="0" cy="0"/>
        </a:xfrm>
      </p:grpSpPr>
      <p:sp>
        <p:nvSpPr>
          <p:cNvPr id="10" name="Bildplatzhalter 5">
            <a:extLst>
              <a:ext uri="{FF2B5EF4-FFF2-40B4-BE49-F238E27FC236}">
                <a16:creationId xmlns:a16="http://schemas.microsoft.com/office/drawing/2014/main" id="{CCA2E80D-B045-2346-9C1F-70BFBD4AF7BA}"/>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de-DE" noProof="0"/>
              <a:t>Klicken Sie, um ein Bild hinzuzufügen.</a:t>
            </a:r>
          </a:p>
        </p:txBody>
      </p:sp>
      <p:sp>
        <p:nvSpPr>
          <p:cNvPr id="3" name="Datumsplatzhalter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FEF2F8F-FCEB-477A-BE41-9FAF24A46E91}" type="datetime1">
              <a:rPr lang="de-DE" noProof="0" smtClean="0"/>
              <a:t>26.02.2024</a:t>
            </a:fld>
            <a:endParaRPr lang="de-DE" noProof="0"/>
          </a:p>
        </p:txBody>
      </p:sp>
      <p:sp>
        <p:nvSpPr>
          <p:cNvPr id="4" name="Fußzeilenplatzhalt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de-DE" noProof="0"/>
          </a:p>
        </p:txBody>
      </p:sp>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de-DE" noProof="0"/>
              <a:t>TITEL HIER EINFÜGEN</a:t>
            </a:r>
          </a:p>
        </p:txBody>
      </p:sp>
      <p:sp>
        <p:nvSpPr>
          <p:cNvPr id="11" name="Textplatzhalter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3FB412D-2055-447E-9AE7-FAE842BA1C54}" type="datetime1">
              <a:rPr lang="de-DE" noProof="0" smtClean="0"/>
              <a:t>26.02.2024</a:t>
            </a:fld>
            <a:endParaRPr lang="de-DE" noProof="0"/>
          </a:p>
        </p:txBody>
      </p:sp>
      <p:sp>
        <p:nvSpPr>
          <p:cNvPr id="5" name="Fußzeilenplatzhalt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de-DE" noProof="0"/>
          </a:p>
        </p:txBody>
      </p:sp>
      <p:sp>
        <p:nvSpPr>
          <p:cNvPr id="6" name="Foliennummernplatzhalt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2C6627B-E4D5-2947-8E88-B84039729B99}" type="slidenum">
              <a:rPr lang="de-DE" noProof="0" smtClean="0"/>
              <a:t>‹Nr.›</a:t>
            </a:fld>
            <a:endParaRPr lang="de-DE" noProof="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83" r:id="rId14"/>
    <p:sldLayoutId id="2147483685" r:id="rId15"/>
    <p:sldLayoutId id="2147483684" r:id="rId16"/>
    <p:sldLayoutId id="2147483680" r:id="rId17"/>
    <p:sldLayoutId id="2147483691" r:id="rId18"/>
    <p:sldLayoutId id="2147483692" r:id="rId19"/>
    <p:sldLayoutId id="2147483693" r:id="rId20"/>
    <p:sldLayoutId id="2147483694" r:id="rId21"/>
    <p:sldLayoutId id="2147483688" r:id="rId22"/>
    <p:sldLayoutId id="2147483687" r:id="rId23"/>
    <p:sldLayoutId id="2147483689" r:id="rId24"/>
    <p:sldLayoutId id="2147483690" r:id="rId25"/>
    <p:sldLayoutId id="2147483695" r:id="rId26"/>
    <p:sldLayoutId id="2147483696" r:id="rId27"/>
    <p:sldLayoutId id="2147483697" r:id="rId28"/>
    <p:sldLayoutId id="2147483698" r:id="rId29"/>
    <p:sldLayoutId id="2147483703" r:id="rId30"/>
    <p:sldLayoutId id="2147483704" r:id="rId31"/>
    <p:sldLayoutId id="2147483705" r:id="rId32"/>
    <p:sldLayoutId id="2147483706" r:id="rId33"/>
    <p:sldLayoutId id="2147483700" r:id="rId34"/>
    <p:sldLayoutId id="2147483699" r:id="rId35"/>
    <p:sldLayoutId id="2147483701" r:id="rId36"/>
    <p:sldLayoutId id="2147483702" r:id="rId37"/>
    <p:sldLayoutId id="2147483707" r:id="rId3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publicdomainpictures.net/view-image.php?image=90851&amp;picture="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hyperlink" Target="https://creativecommons.org/licenses/by-sa/3.0/" TargetMode="External"/><Relationship Id="rId5" Type="http://schemas.openxmlformats.org/officeDocument/2006/relationships/hyperlink" Target="https://www.htnovo.net/2020/07/microsoft-gratuito-sistema-filtro-web-defender-atp.html?spref=pi" TargetMode="External"/><Relationship Id="rId4" Type="http://schemas.openxmlformats.org/officeDocument/2006/relationships/hyperlink" Target="https://touchheights.com/life-skills/the-art-of-networking-building-professional-connections-in-sch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creativecommons.org/licenses/by-nc-nd/3.0/" TargetMode="External"/><Relationship Id="rId5" Type="http://schemas.openxmlformats.org/officeDocument/2006/relationships/hyperlink" Target="https://gscaltexmediahub.com/energy/china-oil-futures-launch-2018-08/" TargetMode="External"/><Relationship Id="rId4" Type="http://schemas.openxmlformats.org/officeDocument/2006/relationships/hyperlink" Target="https://pixnio.com/de/sport-de/athletics/leichtathletik-athleten-laufen-laufen-spritzer-sport-stadion-spur-wass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video" Target="https://www.youtube.com/embed/Nf04WMlRvXk?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hyperlink" Target="https://creativecommons.org/licenses/by-nc/3.0/" TargetMode="External"/><Relationship Id="rId5" Type="http://schemas.openxmlformats.org/officeDocument/2006/relationships/hyperlink" Target="mailto:vf@gbp-international.com" TargetMode="Externa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xtmoose.com/2018/07/welcome-to-a-future/"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picpedia.org/handwriting/a/agend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video" Target="https://www.youtube.com/embed/J8KC82w8-mo?feature=oembed" TargetMode="External"/><Relationship Id="rId5" Type="http://schemas.openxmlformats.org/officeDocument/2006/relationships/hyperlink" Target="https://creativecommons.org/licenses/by-sa/3.0/" TargetMode="External"/><Relationship Id="rId4" Type="http://schemas.openxmlformats.org/officeDocument/2006/relationships/hyperlink" Target="https://picpedia.org/handwriting/a/agenda.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de-de/foto/himmel-wolken-industrie-sonnenaufgang-39553/"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hyperlink" Target="https://euro-ethnien.blogspot.com/2018/05/2213-polen-in-deutschland-ruhrpolen_28.html" TargetMode="External"/><Relationship Id="rId5" Type="http://schemas.openxmlformats.org/officeDocument/2006/relationships/hyperlink" Target="https://creativecommons.org/licenses/by-nc-sa/3.0/" TargetMode="External"/><Relationship Id="rId4" Type="http://schemas.openxmlformats.org/officeDocument/2006/relationships/hyperlink" Target="https://soulzeppel.in/category/umwe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oulzeppel.in/category/umwelt/" TargetMode="External"/><Relationship Id="rId2" Type="http://schemas.openxmlformats.org/officeDocument/2006/relationships/image" Target="../media/image7.jpg"/><Relationship Id="rId1" Type="http://schemas.openxmlformats.org/officeDocument/2006/relationships/slideLayout" Target="../slideLayouts/slideLayout25.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sports-aurora-technology-future-1143296/" TargetMode="External"/><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5" Type="http://schemas.openxmlformats.org/officeDocument/2006/relationships/hyperlink" Target="https://www.htnovo.net/2020/07/microsoft-gratuito-sistema-filtro-web-defender-atp.html?spref=pi" TargetMode="External"/><Relationship Id="rId4" Type="http://schemas.openxmlformats.org/officeDocument/2006/relationships/hyperlink" Target="https://www.freestock.com/free-videos/solar-panels-alternative-energy-10931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21" descr="Kletterer beim Besteigen eines Berges">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rotWithShape="1">
          <a:blip r:embed="rId3"/>
          <a:srcRect t="1747"/>
          <a:stretch/>
        </p:blipFill>
        <p:spPr>
          <a:xfrm>
            <a:off x="1" y="-1"/>
            <a:ext cx="12192000" cy="6857999"/>
          </a:xfrm>
          <a:noFill/>
        </p:spPr>
      </p:pic>
      <p:sp>
        <p:nvSpPr>
          <p:cNvPr id="5" name="Titel 4">
            <a:extLst>
              <a:ext uri="{FF2B5EF4-FFF2-40B4-BE49-F238E27FC236}">
                <a16:creationId xmlns:a16="http://schemas.microsoft.com/office/drawing/2014/main" id="{99516ACA-375D-1140-8EDA-CE04AAC75809}"/>
              </a:ext>
            </a:extLst>
          </p:cNvPr>
          <p:cNvSpPr>
            <a:spLocks noGrp="1"/>
          </p:cNvSpPr>
          <p:nvPr>
            <p:ph type="ctrTitle"/>
          </p:nvPr>
        </p:nvSpPr>
        <p:spPr>
          <a:xfrm>
            <a:off x="861072" y="1937845"/>
            <a:ext cx="6650618" cy="2387600"/>
          </a:xfrm>
        </p:spPr>
        <p:txBody>
          <a:bodyPr rtlCol="0" anchor="b">
            <a:normAutofit fontScale="90000"/>
          </a:bodyPr>
          <a:lstStyle/>
          <a:p>
            <a:pPr rtl="0"/>
            <a:r>
              <a:rPr lang="de-DE" sz="6000" b="1" dirty="0">
                <a:solidFill>
                  <a:schemeClr val="accent4"/>
                </a:solidFill>
                <a:latin typeface="Arial" panose="020B0604020202020204" pitchFamily="34" charset="0"/>
                <a:cs typeface="Arial" panose="020B0604020202020204" pitchFamily="34" charset="0"/>
              </a:rPr>
              <a:t>Germany</a:t>
            </a:r>
            <a:br>
              <a:rPr lang="de-DE" sz="6000" b="1" dirty="0">
                <a:solidFill>
                  <a:schemeClr val="accent4"/>
                </a:solidFill>
                <a:latin typeface="Arial" panose="020B0604020202020204" pitchFamily="34" charset="0"/>
                <a:cs typeface="Arial" panose="020B0604020202020204" pitchFamily="34" charset="0"/>
              </a:rPr>
            </a:br>
            <a:br>
              <a:rPr lang="de-DE" b="1" dirty="0">
                <a:solidFill>
                  <a:schemeClr val="accent4"/>
                </a:solidFill>
                <a:latin typeface="Arial" panose="020B0604020202020204" pitchFamily="34" charset="0"/>
                <a:cs typeface="Arial" panose="020B0604020202020204" pitchFamily="34" charset="0"/>
              </a:rPr>
            </a:br>
            <a:r>
              <a:rPr lang="de-DE" b="1" dirty="0">
                <a:solidFill>
                  <a:schemeClr val="accent4"/>
                </a:solidFill>
                <a:latin typeface="Arial" panose="020B0604020202020204" pitchFamily="34" charset="0"/>
                <a:cs typeface="Arial" panose="020B0604020202020204" pitchFamily="34" charset="0"/>
              </a:rPr>
              <a:t>The </a:t>
            </a:r>
            <a:r>
              <a:rPr lang="de-DE" b="1" dirty="0" err="1">
                <a:solidFill>
                  <a:schemeClr val="accent4"/>
                </a:solidFill>
                <a:latin typeface="Arial" panose="020B0604020202020204" pitchFamily="34" charset="0"/>
                <a:cs typeface="Arial" panose="020B0604020202020204" pitchFamily="34" charset="0"/>
              </a:rPr>
              <a:t>competitveness</a:t>
            </a:r>
            <a:r>
              <a:rPr lang="de-DE" b="1" dirty="0">
                <a:solidFill>
                  <a:schemeClr val="accent4"/>
                </a:solidFill>
                <a:latin typeface="Arial" panose="020B0604020202020204" pitchFamily="34" charset="0"/>
                <a:cs typeface="Arial" panose="020B0604020202020204" pitchFamily="34" charset="0"/>
              </a:rPr>
              <a:t> </a:t>
            </a:r>
            <a:r>
              <a:rPr lang="de-DE" b="1" dirty="0" err="1">
                <a:solidFill>
                  <a:schemeClr val="accent4"/>
                </a:solidFill>
                <a:latin typeface="Arial" panose="020B0604020202020204" pitchFamily="34" charset="0"/>
                <a:cs typeface="Arial" panose="020B0604020202020204" pitchFamily="34" charset="0"/>
              </a:rPr>
              <a:t>of</a:t>
            </a:r>
            <a:r>
              <a:rPr lang="de-DE" b="1" dirty="0">
                <a:solidFill>
                  <a:schemeClr val="accent4"/>
                </a:solidFill>
                <a:latin typeface="Arial" panose="020B0604020202020204" pitchFamily="34" charset="0"/>
                <a:cs typeface="Arial" panose="020B0604020202020204" pitchFamily="34" charset="0"/>
              </a:rPr>
              <a:t> </a:t>
            </a:r>
            <a:r>
              <a:rPr lang="de-DE" b="1" dirty="0" err="1">
                <a:solidFill>
                  <a:schemeClr val="accent4"/>
                </a:solidFill>
                <a:latin typeface="Arial" panose="020B0604020202020204" pitchFamily="34" charset="0"/>
                <a:cs typeface="Arial" panose="020B0604020202020204" pitchFamily="34" charset="0"/>
              </a:rPr>
              <a:t>the</a:t>
            </a:r>
            <a:r>
              <a:rPr lang="de-DE" b="1" dirty="0">
                <a:solidFill>
                  <a:schemeClr val="accent4"/>
                </a:solidFill>
                <a:latin typeface="Arial" panose="020B0604020202020204" pitchFamily="34" charset="0"/>
                <a:cs typeface="Arial" panose="020B0604020202020204" pitchFamily="34" charset="0"/>
              </a:rPr>
              <a:t> Industries </a:t>
            </a:r>
            <a:r>
              <a:rPr lang="de-DE" b="1" dirty="0" err="1">
                <a:solidFill>
                  <a:schemeClr val="accent4"/>
                </a:solidFill>
                <a:latin typeface="Arial" panose="020B0604020202020204" pitchFamily="34" charset="0"/>
                <a:cs typeface="Arial" panose="020B0604020202020204" pitchFamily="34" charset="0"/>
              </a:rPr>
              <a:t>of</a:t>
            </a:r>
            <a:r>
              <a:rPr lang="de-DE" b="1" dirty="0">
                <a:solidFill>
                  <a:schemeClr val="accent4"/>
                </a:solidFill>
                <a:latin typeface="Arial" panose="020B0604020202020204" pitchFamily="34" charset="0"/>
                <a:cs typeface="Arial" panose="020B0604020202020204" pitchFamily="34" charset="0"/>
              </a:rPr>
              <a:t> </a:t>
            </a:r>
            <a:r>
              <a:rPr lang="de-DE" b="1" dirty="0" err="1">
                <a:solidFill>
                  <a:schemeClr val="accent4"/>
                </a:solidFill>
                <a:latin typeface="Arial" panose="020B0604020202020204" pitchFamily="34" charset="0"/>
                <a:cs typeface="Arial" panose="020B0604020202020204" pitchFamily="34" charset="0"/>
              </a:rPr>
              <a:t>the</a:t>
            </a:r>
            <a:r>
              <a:rPr lang="de-DE" b="1" dirty="0">
                <a:solidFill>
                  <a:schemeClr val="accent4"/>
                </a:solidFill>
                <a:latin typeface="Arial" panose="020B0604020202020204" pitchFamily="34" charset="0"/>
                <a:cs typeface="Arial" panose="020B0604020202020204" pitchFamily="34" charset="0"/>
              </a:rPr>
              <a:t> </a:t>
            </a:r>
            <a:r>
              <a:rPr lang="de-DE" b="1" dirty="0" err="1">
                <a:solidFill>
                  <a:schemeClr val="accent4"/>
                </a:solidFill>
                <a:latin typeface="Arial" panose="020B0604020202020204" pitchFamily="34" charset="0"/>
                <a:cs typeface="Arial" panose="020B0604020202020204" pitchFamily="34" charset="0"/>
              </a:rPr>
              <a:t>future</a:t>
            </a:r>
            <a:br>
              <a:rPr lang="de-DE" b="1" dirty="0">
                <a:solidFill>
                  <a:schemeClr val="accent4"/>
                </a:solidFill>
                <a:latin typeface="Arial" panose="020B0604020202020204" pitchFamily="34" charset="0"/>
                <a:cs typeface="Arial" panose="020B0604020202020204" pitchFamily="34" charset="0"/>
              </a:rPr>
            </a:br>
            <a:endParaRPr lang="de-DE" sz="1600" b="1" dirty="0">
              <a:solidFill>
                <a:schemeClr val="accent4"/>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1E824521-E28E-ED2D-A993-E862C46A0606}"/>
              </a:ext>
            </a:extLst>
          </p:cNvPr>
          <p:cNvSpPr txBox="1"/>
          <p:nvPr/>
        </p:nvSpPr>
        <p:spPr>
          <a:xfrm>
            <a:off x="5502082" y="3560396"/>
            <a:ext cx="7385781" cy="2031325"/>
          </a:xfrm>
          <a:prstGeom prst="rect">
            <a:avLst/>
          </a:prstGeom>
          <a:noFill/>
        </p:spPr>
        <p:txBody>
          <a:bodyPr wrap="square" rtlCol="0">
            <a:spAutoFit/>
          </a:bodyPr>
          <a:lstStyle/>
          <a:p>
            <a:br>
              <a:rPr lang="de-DE" b="1" dirty="0">
                <a:solidFill>
                  <a:schemeClr val="accent4"/>
                </a:solidFill>
                <a:latin typeface="Arial" panose="020B0604020202020204" pitchFamily="34" charset="0"/>
                <a:cs typeface="Arial" panose="020B0604020202020204" pitchFamily="34" charset="0"/>
              </a:rPr>
            </a:br>
            <a:r>
              <a:rPr lang="de-DE" sz="1800" b="1" dirty="0" err="1">
                <a:solidFill>
                  <a:schemeClr val="accent4"/>
                </a:solidFill>
                <a:latin typeface="Arial" panose="020B0604020202020204" pitchFamily="34" charset="0"/>
                <a:cs typeface="Arial" panose="020B0604020202020204" pitchFamily="34" charset="0"/>
              </a:rPr>
              <a:t>Presentation</a:t>
            </a:r>
            <a:r>
              <a:rPr lang="de-DE" sz="1800" b="1" dirty="0">
                <a:solidFill>
                  <a:schemeClr val="accent4"/>
                </a:solidFill>
                <a:latin typeface="Arial" panose="020B0604020202020204" pitchFamily="34" charset="0"/>
                <a:cs typeface="Arial" panose="020B0604020202020204" pitchFamily="34" charset="0"/>
              </a:rPr>
              <a:t> </a:t>
            </a:r>
            <a:r>
              <a:rPr lang="de-DE" sz="1800" b="1" dirty="0" err="1">
                <a:solidFill>
                  <a:schemeClr val="accent4"/>
                </a:solidFill>
                <a:latin typeface="Arial" panose="020B0604020202020204" pitchFamily="34" charset="0"/>
                <a:cs typeface="Arial" panose="020B0604020202020204" pitchFamily="34" charset="0"/>
              </a:rPr>
              <a:t>by</a:t>
            </a:r>
            <a:r>
              <a:rPr lang="de-DE" sz="1800" b="1" dirty="0">
                <a:solidFill>
                  <a:schemeClr val="accent4"/>
                </a:solidFill>
                <a:latin typeface="Arial" panose="020B0604020202020204" pitchFamily="34" charset="0"/>
                <a:cs typeface="Arial" panose="020B0604020202020204" pitchFamily="34" charset="0"/>
              </a:rPr>
              <a:t>:</a:t>
            </a:r>
            <a:br>
              <a:rPr lang="de-DE" sz="1800" b="1" dirty="0">
                <a:solidFill>
                  <a:schemeClr val="accent4"/>
                </a:solidFill>
                <a:latin typeface="Arial" panose="020B0604020202020204" pitchFamily="34" charset="0"/>
                <a:cs typeface="Arial" panose="020B0604020202020204" pitchFamily="34" charset="0"/>
              </a:rPr>
            </a:br>
            <a:br>
              <a:rPr lang="de-DE" sz="1800" b="1" dirty="0">
                <a:solidFill>
                  <a:schemeClr val="accent4"/>
                </a:solidFill>
                <a:latin typeface="Arial" panose="020B0604020202020204" pitchFamily="34" charset="0"/>
                <a:cs typeface="Arial" panose="020B0604020202020204" pitchFamily="34" charset="0"/>
              </a:rPr>
            </a:br>
            <a:r>
              <a:rPr lang="de-DE" sz="1800" b="1" dirty="0">
                <a:solidFill>
                  <a:schemeClr val="accent4"/>
                </a:solidFill>
                <a:latin typeface="Arial" panose="020B0604020202020204" pitchFamily="34" charset="0"/>
                <a:cs typeface="Arial" panose="020B0604020202020204" pitchFamily="34" charset="0"/>
              </a:rPr>
              <a:t>Volker Friedrich</a:t>
            </a:r>
            <a:br>
              <a:rPr lang="de-DE" sz="1800" b="1" dirty="0">
                <a:solidFill>
                  <a:schemeClr val="accent4"/>
                </a:solidFill>
                <a:latin typeface="Arial" panose="020B0604020202020204" pitchFamily="34" charset="0"/>
                <a:cs typeface="Arial" panose="020B0604020202020204" pitchFamily="34" charset="0"/>
              </a:rPr>
            </a:br>
            <a:r>
              <a:rPr lang="de-DE" sz="1800" b="1" dirty="0">
                <a:solidFill>
                  <a:schemeClr val="accent4"/>
                </a:solidFill>
                <a:latin typeface="Arial" panose="020B0604020202020204" pitchFamily="34" charset="0"/>
                <a:cs typeface="Arial" panose="020B0604020202020204" pitchFamily="34" charset="0"/>
              </a:rPr>
              <a:t>Managing Partner</a:t>
            </a:r>
            <a:br>
              <a:rPr lang="de-DE" sz="1800" b="1" dirty="0">
                <a:solidFill>
                  <a:schemeClr val="accent4"/>
                </a:solidFill>
                <a:latin typeface="Arial" panose="020B0604020202020204" pitchFamily="34" charset="0"/>
                <a:cs typeface="Arial" panose="020B0604020202020204" pitchFamily="34" charset="0"/>
              </a:rPr>
            </a:br>
            <a:r>
              <a:rPr lang="de-DE" sz="1800" b="1" dirty="0">
                <a:solidFill>
                  <a:schemeClr val="accent4"/>
                </a:solidFill>
                <a:latin typeface="Arial" panose="020B0604020202020204" pitchFamily="34" charset="0"/>
                <a:cs typeface="Arial" panose="020B0604020202020204" pitchFamily="34" charset="0"/>
              </a:rPr>
              <a:t>GBP INTERNATIONAL</a:t>
            </a:r>
            <a:br>
              <a:rPr lang="de-DE" sz="1800" b="1" dirty="0">
                <a:solidFill>
                  <a:schemeClr val="accent4"/>
                </a:solidFill>
                <a:latin typeface="Arial" panose="020B0604020202020204" pitchFamily="34" charset="0"/>
                <a:cs typeface="Arial" panose="020B0604020202020204" pitchFamily="34" charset="0"/>
              </a:rPr>
            </a:br>
            <a:r>
              <a:rPr lang="de-DE" sz="1800" b="1" dirty="0">
                <a:solidFill>
                  <a:schemeClr val="accent4"/>
                </a:solidFill>
                <a:latin typeface="Arial" panose="020B0604020202020204" pitchFamily="34" charset="0"/>
                <a:cs typeface="Arial" panose="020B0604020202020204" pitchFamily="34" charset="0"/>
              </a:rPr>
              <a:t>Potsdam, 27th </a:t>
            </a:r>
            <a:r>
              <a:rPr lang="de-DE" sz="1800" b="1" dirty="0" err="1">
                <a:solidFill>
                  <a:schemeClr val="accent4"/>
                </a:solidFill>
                <a:latin typeface="Arial" panose="020B0604020202020204" pitchFamily="34" charset="0"/>
                <a:cs typeface="Arial" panose="020B0604020202020204" pitchFamily="34" charset="0"/>
              </a:rPr>
              <a:t>February</a:t>
            </a:r>
            <a:r>
              <a:rPr lang="de-DE" sz="1800" b="1" dirty="0">
                <a:solidFill>
                  <a:schemeClr val="accent4"/>
                </a:solidFill>
                <a:latin typeface="Arial" panose="020B0604020202020204" pitchFamily="34" charset="0"/>
                <a:cs typeface="Arial" panose="020B0604020202020204" pitchFamily="34" charset="0"/>
              </a:rPr>
              <a:t> 2024</a:t>
            </a:r>
            <a:endParaRPr lang="en-DE" dirty="0"/>
          </a:p>
        </p:txBody>
      </p:sp>
      <p:pic>
        <p:nvPicPr>
          <p:cNvPr id="7" name="Grafik 6" descr="Ein Bild, das Logo, Grafikdesign, Grafiken, Schrift enthält.">
            <a:extLst>
              <a:ext uri="{FF2B5EF4-FFF2-40B4-BE49-F238E27FC236}">
                <a16:creationId xmlns:a16="http://schemas.microsoft.com/office/drawing/2014/main" id="{51B9ACF0-A1A3-AE52-694E-6A9A5D8AF24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89695" y="868030"/>
            <a:ext cx="1192038" cy="796498"/>
          </a:xfrm>
          <a:prstGeom prst="rect">
            <a:avLst/>
          </a:prstGeom>
        </p:spPr>
      </p:pic>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2DB8F-6D3B-D7B5-94A3-04075ACB1390}"/>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59C0847D-A769-48E7-D9F7-470C279D3F31}"/>
              </a:ext>
            </a:extLst>
          </p:cNvPr>
          <p:cNvSpPr>
            <a:spLocks noGrp="1"/>
          </p:cNvSpPr>
          <p:nvPr>
            <p:ph type="title"/>
          </p:nvPr>
        </p:nvSpPr>
        <p:spPr>
          <a:xfrm>
            <a:off x="838200" y="365125"/>
            <a:ext cx="10515600" cy="1325563"/>
          </a:xfrm>
        </p:spPr>
        <p:txBody>
          <a:bodyPr anchor="t">
            <a:normAutofit/>
          </a:bodyPr>
          <a:lstStyle/>
          <a:p>
            <a:r>
              <a:rPr lang="en-GB" b="1" dirty="0"/>
              <a:t>Which SKILLs are “Mission critical”?</a:t>
            </a:r>
            <a:endParaRPr lang="en-DE" b="1" dirty="0"/>
          </a:p>
        </p:txBody>
      </p:sp>
      <p:sp>
        <p:nvSpPr>
          <p:cNvPr id="10" name="Text Placeholder 2">
            <a:extLst>
              <a:ext uri="{FF2B5EF4-FFF2-40B4-BE49-F238E27FC236}">
                <a16:creationId xmlns:a16="http://schemas.microsoft.com/office/drawing/2014/main" id="{EFC6E616-455C-3384-06D6-1B49E14BC5B0}"/>
              </a:ext>
            </a:extLst>
          </p:cNvPr>
          <p:cNvSpPr>
            <a:spLocks noGrp="1"/>
          </p:cNvSpPr>
          <p:nvPr>
            <p:ph idx="1"/>
          </p:nvPr>
        </p:nvSpPr>
        <p:spPr>
          <a:xfrm>
            <a:off x="838200" y="1825625"/>
            <a:ext cx="5162550" cy="4351338"/>
          </a:xfrm>
        </p:spPr>
        <p:txBody>
          <a:bodyPr>
            <a:normAutofit/>
          </a:bodyPr>
          <a:lstStyle/>
          <a:p>
            <a:r>
              <a:rPr lang="en-US" sz="1400" b="1" i="0" dirty="0">
                <a:effectLst/>
              </a:rPr>
              <a:t>Proficiency in analyzing and interpreting data</a:t>
            </a:r>
          </a:p>
          <a:p>
            <a:r>
              <a:rPr lang="en-US" sz="1400" b="1" i="0" dirty="0">
                <a:effectLst/>
              </a:rPr>
              <a:t>Skills in languages such as Python, Java, and others are valuable across various industries, especially for software development and automation</a:t>
            </a:r>
            <a:endParaRPr lang="en-US" sz="1400" b="1" dirty="0"/>
          </a:p>
          <a:p>
            <a:r>
              <a:rPr lang="en-US" sz="1400" b="1" i="0" dirty="0">
                <a:effectLst/>
              </a:rPr>
              <a:t>Understanding and applying AI and ML concepts</a:t>
            </a:r>
          </a:p>
          <a:p>
            <a:r>
              <a:rPr lang="en-US" sz="1400" b="1" i="0" dirty="0">
                <a:effectLst/>
              </a:rPr>
              <a:t>The ability to navigate and leverage digital tools and platforms</a:t>
            </a:r>
          </a:p>
          <a:p>
            <a:r>
              <a:rPr lang="en-US" sz="1400" b="1" i="0" dirty="0">
                <a:effectLst/>
              </a:rPr>
              <a:t>With the rise in cyber threats, skills to protect digital assets and information are in high demand</a:t>
            </a:r>
          </a:p>
          <a:p>
            <a:r>
              <a:rPr lang="en-US" sz="1400" b="1" i="0" dirty="0">
                <a:effectLst/>
              </a:rPr>
              <a:t>The ability to quickly adapt to new technologies and continuously learn</a:t>
            </a:r>
          </a:p>
          <a:p>
            <a:r>
              <a:rPr lang="en-US" sz="1400" b="1" i="0" dirty="0">
                <a:effectLst/>
              </a:rPr>
              <a:t>Effective communication, both written and verbal, is essential</a:t>
            </a:r>
          </a:p>
          <a:p>
            <a:r>
              <a:rPr lang="en-US" sz="1400" b="1" i="0" dirty="0">
                <a:effectLst/>
              </a:rPr>
              <a:t>The capability to analyze situations, think critically, and solve complex problems is highly valued</a:t>
            </a:r>
          </a:p>
          <a:p>
            <a:r>
              <a:rPr lang="en-US" sz="1400" b="1" i="0" dirty="0">
                <a:effectLst/>
              </a:rPr>
              <a:t>The ability to think creatively and contribute to innovative solutions</a:t>
            </a:r>
            <a:endParaRPr lang="en-US" sz="1400" b="1" dirty="0"/>
          </a:p>
        </p:txBody>
      </p:sp>
      <p:pic>
        <p:nvPicPr>
          <p:cNvPr id="6" name="Grafik 5" descr="Ein Bild, das Kleidung, Mobiliar, Himmel, Person enthält.&#10;&#10;Automatisch generierte Beschreibung">
            <a:extLst>
              <a:ext uri="{FF2B5EF4-FFF2-40B4-BE49-F238E27FC236}">
                <a16:creationId xmlns:a16="http://schemas.microsoft.com/office/drawing/2014/main" id="{7D6A3ABF-06D8-3498-4A68-14CF4E0F2F0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9652" r="-2" b="4086"/>
          <a:stretch/>
        </p:blipFill>
        <p:spPr>
          <a:xfrm>
            <a:off x="6191250" y="1825625"/>
            <a:ext cx="5162550" cy="4351338"/>
          </a:xfrm>
          <a:prstGeom prst="rect">
            <a:avLst/>
          </a:prstGeom>
          <a:noFill/>
        </p:spPr>
      </p:pic>
      <p:sp>
        <p:nvSpPr>
          <p:cNvPr id="11" name="Textfeld 10">
            <a:extLst>
              <a:ext uri="{FF2B5EF4-FFF2-40B4-BE49-F238E27FC236}">
                <a16:creationId xmlns:a16="http://schemas.microsoft.com/office/drawing/2014/main" id="{3FFE089E-7589-EC7F-D8CA-F061D3674D8F}"/>
              </a:ext>
            </a:extLst>
          </p:cNvPr>
          <p:cNvSpPr txBox="1"/>
          <p:nvPr/>
        </p:nvSpPr>
        <p:spPr>
          <a:xfrm>
            <a:off x="9546725" y="6870700"/>
            <a:ext cx="264527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5" tooltip="https://www.htnovo.net/2020/07/microsoft-gratuito-sistema-filtro-web-defender-atp.html?spref=pi">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DE" sz="700">
              <a:solidFill>
                <a:srgbClr val="FFFFFF"/>
              </a:solidFill>
            </a:endParaRPr>
          </a:p>
        </p:txBody>
      </p:sp>
    </p:spTree>
    <p:extLst>
      <p:ext uri="{BB962C8B-B14F-4D97-AF65-F5344CB8AC3E}">
        <p14:creationId xmlns:p14="http://schemas.microsoft.com/office/powerpoint/2010/main" val="290458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descr="Ein Bild, das Sport, Himmel, Person, Schwimmen enthält.&#10;&#10;Automatisch generierte Beschreibung">
            <a:extLst>
              <a:ext uri="{FF2B5EF4-FFF2-40B4-BE49-F238E27FC236}">
                <a16:creationId xmlns:a16="http://schemas.microsoft.com/office/drawing/2014/main" id="{D4B0DBF3-8099-D2CC-AC30-254870BFBD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7077" b="8654"/>
          <a:stretch/>
        </p:blipFill>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5" name="Titel 4">
            <a:extLst>
              <a:ext uri="{FF2B5EF4-FFF2-40B4-BE49-F238E27FC236}">
                <a16:creationId xmlns:a16="http://schemas.microsoft.com/office/drawing/2014/main" id="{99516ACA-375D-1140-8EDA-CE04AAC75809}"/>
              </a:ext>
            </a:extLst>
          </p:cNvPr>
          <p:cNvSpPr>
            <a:spLocks noGrp="1"/>
          </p:cNvSpPr>
          <p:nvPr>
            <p:ph type="ctrTitle"/>
          </p:nvPr>
        </p:nvSpPr>
        <p:spPr>
          <a:xfrm>
            <a:off x="-1" y="-56281"/>
            <a:ext cx="12192000" cy="1002552"/>
          </a:xfrm>
          <a:solidFill>
            <a:schemeClr val="bg1"/>
          </a:solidFill>
        </p:spPr>
        <p:txBody>
          <a:bodyPr vert="horz" lIns="0" tIns="45720" rIns="0" bIns="45720" rtlCol="0" anchor="b">
            <a:normAutofit/>
          </a:bodyPr>
          <a:lstStyle/>
          <a:p>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Why</a:t>
            </a:r>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is</a:t>
            </a:r>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competition</a:t>
            </a:r>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from</a:t>
            </a:r>
            <a:r>
              <a:rPr lang="de-DE" sz="3100" b="1" i="0" kern="1200" cap="all" baseline="0" dirty="0">
                <a:solidFill>
                  <a:schemeClr val="tx1"/>
                </a:solidFill>
                <a:latin typeface="Sagona ExtraLight" panose="02020303050505020204" pitchFamily="18" charset="0"/>
                <a:ea typeface="+mj-ea"/>
                <a:cs typeface="+mj-cs"/>
              </a:rPr>
              <a:t> Asia a </a:t>
            </a:r>
            <a:r>
              <a:rPr lang="de-DE" sz="3100" b="1" i="0" kern="1200" cap="all" baseline="0" dirty="0" err="1">
                <a:solidFill>
                  <a:schemeClr val="tx1"/>
                </a:solidFill>
                <a:latin typeface="Sagona ExtraLight" panose="02020303050505020204" pitchFamily="18" charset="0"/>
                <a:ea typeface="+mj-ea"/>
                <a:cs typeface="+mj-cs"/>
              </a:rPr>
              <a:t>threat</a:t>
            </a:r>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to</a:t>
            </a:r>
            <a:r>
              <a:rPr lang="de-DE" sz="3100" b="1" i="0" kern="1200" cap="all" baseline="0" dirty="0">
                <a:solidFill>
                  <a:schemeClr val="tx1"/>
                </a:solidFill>
                <a:latin typeface="Sagona ExtraLight" panose="02020303050505020204" pitchFamily="18" charset="0"/>
                <a:ea typeface="+mj-ea"/>
                <a:cs typeface="+mj-cs"/>
              </a:rPr>
              <a:t> </a:t>
            </a:r>
            <a:r>
              <a:rPr lang="de-DE" sz="3100" b="1" i="0" kern="1200" cap="all" baseline="0" dirty="0" err="1">
                <a:solidFill>
                  <a:schemeClr val="tx1"/>
                </a:solidFill>
                <a:latin typeface="Sagona ExtraLight" panose="02020303050505020204" pitchFamily="18" charset="0"/>
                <a:ea typeface="+mj-ea"/>
                <a:cs typeface="+mj-cs"/>
              </a:rPr>
              <a:t>the</a:t>
            </a:r>
            <a:r>
              <a:rPr lang="de-DE" sz="3100" b="1" i="0" kern="1200" cap="all" baseline="0" dirty="0">
                <a:solidFill>
                  <a:schemeClr val="tx1"/>
                </a:solidFill>
                <a:latin typeface="Sagona ExtraLight" panose="02020303050505020204" pitchFamily="18" charset="0"/>
                <a:ea typeface="+mj-ea"/>
                <a:cs typeface="+mj-cs"/>
              </a:rPr>
              <a:t> 	German Industry</a:t>
            </a:r>
            <a:r>
              <a:rPr lang="de-DE" sz="3100" b="1" dirty="0">
                <a:solidFill>
                  <a:schemeClr val="tx1"/>
                </a:solidFill>
              </a:rPr>
              <a:t>?</a:t>
            </a:r>
            <a:endParaRPr lang="de-DE" sz="3100" b="1" i="0" kern="1200" cap="all" baseline="0" dirty="0">
              <a:latin typeface="Sagona ExtraLight" panose="02020303050505020204" pitchFamily="18" charset="0"/>
              <a:ea typeface="+mj-ea"/>
              <a:cs typeface="+mj-cs"/>
            </a:endParaRPr>
          </a:p>
        </p:txBody>
      </p:sp>
      <p:sp>
        <p:nvSpPr>
          <p:cNvPr id="6" name="Textfeld 5">
            <a:extLst>
              <a:ext uri="{FF2B5EF4-FFF2-40B4-BE49-F238E27FC236}">
                <a16:creationId xmlns:a16="http://schemas.microsoft.com/office/drawing/2014/main" id="{FE14317E-3D28-4DFF-9301-904963710084}"/>
              </a:ext>
            </a:extLst>
          </p:cNvPr>
          <p:cNvSpPr txBox="1"/>
          <p:nvPr/>
        </p:nvSpPr>
        <p:spPr>
          <a:xfrm>
            <a:off x="392624" y="1507066"/>
            <a:ext cx="11369070" cy="4849283"/>
          </a:xfrm>
          <a:prstGeom prst="rect">
            <a:avLst/>
          </a:prstGeom>
        </p:spPr>
        <p:txBody>
          <a:bodyPr vert="horz" lIns="0" tIns="45720" rIns="0" bIns="45720" rtlCol="0" anchor="t">
            <a:normAutofit/>
          </a:bodyPr>
          <a:lstStyle/>
          <a:p>
            <a:pPr fontAlgn="base">
              <a:spcBef>
                <a:spcPts val="1000"/>
              </a:spcBef>
            </a:pPr>
            <a:r>
              <a:rPr lang="de-DE" sz="1600" b="1" i="0" cap="all" spc="300" baseline="0">
                <a:solidFill>
                  <a:schemeClr val="bg1"/>
                </a:solidFill>
                <a:effectLst/>
                <a:latin typeface="+mj-lt"/>
              </a:rPr>
              <a:t>.</a:t>
            </a:r>
          </a:p>
        </p:txBody>
      </p:sp>
      <p:sp>
        <p:nvSpPr>
          <p:cNvPr id="4" name="Textfeld 3">
            <a:extLst>
              <a:ext uri="{FF2B5EF4-FFF2-40B4-BE49-F238E27FC236}">
                <a16:creationId xmlns:a16="http://schemas.microsoft.com/office/drawing/2014/main" id="{227569EF-0A97-A9A5-0642-F1EFC48D1D10}"/>
              </a:ext>
            </a:extLst>
          </p:cNvPr>
          <p:cNvSpPr txBox="1"/>
          <p:nvPr/>
        </p:nvSpPr>
        <p:spPr>
          <a:xfrm>
            <a:off x="9394439" y="6870700"/>
            <a:ext cx="2797561"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5" tooltip="https://gscaltexmediahub.com/energy/china-oil-futures-launch-2018-08/">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DE" sz="700">
              <a:solidFill>
                <a:srgbClr val="FFFFFF"/>
              </a:solidFill>
            </a:endParaRPr>
          </a:p>
        </p:txBody>
      </p:sp>
    </p:spTree>
    <p:extLst>
      <p:ext uri="{BB962C8B-B14F-4D97-AF65-F5344CB8AC3E}">
        <p14:creationId xmlns:p14="http://schemas.microsoft.com/office/powerpoint/2010/main" val="144269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ger, Raubtier, Fell, Schwarz-Weiß, Schön, Gefährlich">
            <a:extLst>
              <a:ext uri="{FF2B5EF4-FFF2-40B4-BE49-F238E27FC236}">
                <a16:creationId xmlns:a16="http://schemas.microsoft.com/office/drawing/2014/main" id="{95EED75E-F62C-4FD2-B233-B0732C138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71" r="41120"/>
          <a:stretch/>
        </p:blipFill>
        <p:spPr bwMode="auto">
          <a:xfrm>
            <a:off x="20" y="1"/>
            <a:ext cx="5198621" cy="6858002"/>
          </a:xfrm>
          <a:prstGeom prst="rect">
            <a:avLst/>
          </a:prstGeom>
          <a:noFill/>
        </p:spPr>
      </p:pic>
      <p:sp>
        <p:nvSpPr>
          <p:cNvPr id="7" name="Titel 6">
            <a:extLst>
              <a:ext uri="{FF2B5EF4-FFF2-40B4-BE49-F238E27FC236}">
                <a16:creationId xmlns:a16="http://schemas.microsoft.com/office/drawing/2014/main" id="{41578C69-78F0-4816-B0CD-B4EA50A6803F}"/>
              </a:ext>
            </a:extLst>
          </p:cNvPr>
          <p:cNvSpPr>
            <a:spLocks noGrp="1"/>
          </p:cNvSpPr>
          <p:nvPr>
            <p:ph type="ctrTitle"/>
          </p:nvPr>
        </p:nvSpPr>
        <p:spPr>
          <a:xfrm>
            <a:off x="5711877" y="339645"/>
            <a:ext cx="4890577" cy="1002552"/>
          </a:xfrm>
        </p:spPr>
        <p:txBody>
          <a:bodyPr anchor="b">
            <a:normAutofit/>
          </a:bodyPr>
          <a:lstStyle/>
          <a:p>
            <a:r>
              <a:rPr lang="en-GB" sz="3100" b="1" dirty="0">
                <a:solidFill>
                  <a:schemeClr val="tx1"/>
                </a:solidFill>
              </a:rPr>
              <a:t>Beware of the Tigers and Dragons</a:t>
            </a:r>
            <a:endParaRPr lang="en-DE" sz="3100" b="1" dirty="0">
              <a:solidFill>
                <a:schemeClr val="tx1"/>
              </a:solidFill>
            </a:endParaRPr>
          </a:p>
        </p:txBody>
      </p:sp>
      <p:sp>
        <p:nvSpPr>
          <p:cNvPr id="2" name="Titel 4">
            <a:extLst>
              <a:ext uri="{FF2B5EF4-FFF2-40B4-BE49-F238E27FC236}">
                <a16:creationId xmlns:a16="http://schemas.microsoft.com/office/drawing/2014/main" id="{A92AA826-DB46-F9D2-F137-C75C5CA0F62D}"/>
              </a:ext>
            </a:extLst>
          </p:cNvPr>
          <p:cNvSpPr>
            <a:spLocks noGrp="1"/>
          </p:cNvSpPr>
          <p:nvPr>
            <p:ph type="body" sz="quarter" idx="14"/>
          </p:nvPr>
        </p:nvSpPr>
        <p:spPr>
          <a:xfrm>
            <a:off x="5708797" y="1507066"/>
            <a:ext cx="4890578" cy="4849283"/>
          </a:xfrm>
        </p:spPr>
        <p:txBody>
          <a:bodyPr vert="horz" lIns="0" tIns="45720" rIns="0" bIns="45720" rtlCol="0" anchor="t">
            <a:normAutofit/>
          </a:bodyPr>
          <a:lstStyle/>
          <a:p>
            <a:pPr marL="457200" indent="-457200">
              <a:buFont typeface="Arial" panose="020B0604020202020204" pitchFamily="34" charset="0"/>
              <a:buChar char="•"/>
            </a:pPr>
            <a:r>
              <a:rPr lang="en-US" sz="2400" b="1" i="0" dirty="0">
                <a:effectLst/>
              </a:rPr>
              <a:t>Cost Competitiveness</a:t>
            </a:r>
            <a:r>
              <a:rPr lang="en-US" sz="2400" b="0" i="0" dirty="0">
                <a:effectLst/>
              </a:rPr>
              <a:t> </a:t>
            </a:r>
            <a:r>
              <a:rPr lang="en-US" sz="2400" b="1" i="0" dirty="0">
                <a:effectLst/>
              </a:rPr>
              <a:t>Scale of Production</a:t>
            </a:r>
          </a:p>
          <a:p>
            <a:pPr marL="457200" indent="-457200">
              <a:buFont typeface="Arial" panose="020B0604020202020204" pitchFamily="34" charset="0"/>
              <a:buChar char="•"/>
            </a:pPr>
            <a:r>
              <a:rPr lang="en-US" sz="2400" b="1" i="0" dirty="0">
                <a:effectLst/>
              </a:rPr>
              <a:t>Technological Advancements</a:t>
            </a:r>
          </a:p>
          <a:p>
            <a:pPr marL="457200" indent="-457200">
              <a:buFont typeface="Arial" panose="020B0604020202020204" pitchFamily="34" charset="0"/>
              <a:buChar char="•"/>
            </a:pPr>
            <a:r>
              <a:rPr lang="en-US" sz="2400" b="1" i="0" dirty="0">
                <a:effectLst/>
              </a:rPr>
              <a:t>Global Value Chains</a:t>
            </a:r>
          </a:p>
          <a:p>
            <a:pPr marL="457200" indent="-457200">
              <a:buFont typeface="Arial" panose="020B0604020202020204" pitchFamily="34" charset="0"/>
              <a:buChar char="•"/>
            </a:pPr>
            <a:r>
              <a:rPr lang="en-US" sz="2400" b="1" i="0" dirty="0">
                <a:effectLst/>
              </a:rPr>
              <a:t>Government Support and Industrial Policies</a:t>
            </a:r>
          </a:p>
          <a:p>
            <a:pPr marL="457200" indent="-457200">
              <a:buFont typeface="Arial" panose="020B0604020202020204" pitchFamily="34" charset="0"/>
              <a:buChar char="•"/>
            </a:pPr>
            <a:r>
              <a:rPr lang="en-US" sz="2400" b="1" i="0" dirty="0">
                <a:effectLst/>
              </a:rPr>
              <a:t>Adaptation to Market Trends</a:t>
            </a:r>
          </a:p>
          <a:p>
            <a:pPr marL="457200" indent="-457200">
              <a:buFont typeface="Arial" panose="020B0604020202020204" pitchFamily="34" charset="0"/>
              <a:buChar char="•"/>
            </a:pPr>
            <a:r>
              <a:rPr lang="en-US" sz="2400" b="1" i="0" dirty="0">
                <a:effectLst/>
              </a:rPr>
              <a:t>Global Market Shares</a:t>
            </a:r>
          </a:p>
          <a:p>
            <a:pPr marL="457200" indent="-457200">
              <a:buFont typeface="Arial" panose="020B0604020202020204" pitchFamily="34" charset="0"/>
              <a:buChar char="•"/>
            </a:pPr>
            <a:r>
              <a:rPr lang="en-US" sz="2400" b="1" i="0" dirty="0">
                <a:effectLst/>
              </a:rPr>
              <a:t>Trade Dynamics</a:t>
            </a:r>
            <a:endParaRPr lang="en-US" sz="2400" b="0" i="0" dirty="0">
              <a:effectLst/>
            </a:endParaRPr>
          </a:p>
        </p:txBody>
      </p:sp>
    </p:spTree>
    <p:extLst>
      <p:ext uri="{BB962C8B-B14F-4D97-AF65-F5344CB8AC3E}">
        <p14:creationId xmlns:p14="http://schemas.microsoft.com/office/powerpoint/2010/main" val="183645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B964-20DE-CEB0-BAA9-A682E9942963}"/>
            </a:ext>
          </a:extLst>
        </p:cNvPr>
        <p:cNvGrpSpPr/>
        <p:nvPr/>
      </p:nvGrpSpPr>
      <p:grpSpPr>
        <a:xfrm>
          <a:off x="0" y="0"/>
          <a:ext cx="0" cy="0"/>
          <a:chOff x="0" y="0"/>
          <a:chExt cx="0" cy="0"/>
        </a:xfrm>
      </p:grpSpPr>
      <p:pic>
        <p:nvPicPr>
          <p:cNvPr id="3" name="Onlinemedien 2" title="Why Germany is in decline | DW Business">
            <a:hlinkClick r:id="" action="ppaction://media"/>
            <a:extLst>
              <a:ext uri="{FF2B5EF4-FFF2-40B4-BE49-F238E27FC236}">
                <a16:creationId xmlns:a16="http://schemas.microsoft.com/office/drawing/2014/main" id="{C2036FE8-24D4-E57A-1D49-DBA60AADC994}"/>
              </a:ext>
            </a:extLst>
          </p:cNvPr>
          <p:cNvPicPr>
            <a:picLocks noRot="1" noChangeAspect="1"/>
          </p:cNvPicPr>
          <p:nvPr>
            <a:videoFile r:link="rId1"/>
          </p:nvPr>
        </p:nvPicPr>
        <p:blipFill>
          <a:blip r:embed="rId4"/>
          <a:stretch>
            <a:fillRect/>
          </a:stretch>
        </p:blipFill>
        <p:spPr>
          <a:xfrm>
            <a:off x="868218" y="1298638"/>
            <a:ext cx="9103918" cy="5143726"/>
          </a:xfrm>
          <a:prstGeom prst="rect">
            <a:avLst/>
          </a:prstGeom>
          <a:noFill/>
        </p:spPr>
      </p:pic>
      <p:sp>
        <p:nvSpPr>
          <p:cNvPr id="10" name="Titel 12">
            <a:extLst>
              <a:ext uri="{FF2B5EF4-FFF2-40B4-BE49-F238E27FC236}">
                <a16:creationId xmlns:a16="http://schemas.microsoft.com/office/drawing/2014/main" id="{AD175262-A012-40FE-CBB8-C3D89C5D9064}"/>
              </a:ext>
            </a:extLst>
          </p:cNvPr>
          <p:cNvSpPr txBox="1">
            <a:spLocks/>
          </p:cNvSpPr>
          <p:nvPr/>
        </p:nvSpPr>
        <p:spPr>
          <a:xfrm>
            <a:off x="838200" y="365125"/>
            <a:ext cx="10515600" cy="1325563"/>
          </a:xfrm>
          <a:prstGeom prst="rect">
            <a:avLst/>
          </a:prstGeom>
        </p:spPr>
        <p:txBody>
          <a:bodyPr vert="horz" lIns="0" tIns="45720" rIns="0" bIns="45720" rtlCol="0" anchor="t">
            <a:normAutofit/>
          </a:bodyPr>
          <a:lstStyle>
            <a:lvl1pPr algn="l" defTabSz="914400" rtl="0" eaLnBrk="1" latinLnBrk="0" hangingPunct="1">
              <a:lnSpc>
                <a:spcPct val="90000"/>
              </a:lnSpc>
              <a:spcBef>
                <a:spcPct val="0"/>
              </a:spcBef>
              <a:buNone/>
              <a:defRPr sz="4500" b="0" i="0" kern="1200" cap="all" baseline="0">
                <a:solidFill>
                  <a:schemeClr val="bg1"/>
                </a:solidFill>
                <a:latin typeface="Sagona ExtraLight" panose="02020303050505020204" pitchFamily="18" charset="0"/>
                <a:ea typeface="+mj-ea"/>
                <a:cs typeface="+mj-cs"/>
              </a:defRPr>
            </a:lvl1pPr>
          </a:lstStyle>
          <a:p>
            <a:r>
              <a:rPr lang="en-GB" sz="2400" b="1" dirty="0">
                <a:solidFill>
                  <a:schemeClr val="tx1"/>
                </a:solidFill>
              </a:rPr>
              <a:t>A critical view on the state of the German economy from the leading economists</a:t>
            </a:r>
            <a:endParaRPr lang="en-DE" sz="2400" b="1" dirty="0">
              <a:solidFill>
                <a:schemeClr val="tx1"/>
              </a:solidFill>
            </a:endParaRPr>
          </a:p>
        </p:txBody>
      </p:sp>
    </p:spTree>
    <p:extLst>
      <p:ext uri="{BB962C8B-B14F-4D97-AF65-F5344CB8AC3E}">
        <p14:creationId xmlns:p14="http://schemas.microsoft.com/office/powerpoint/2010/main" val="10078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F689-91E2-2F58-719E-F2953A8130CF}"/>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7EF3CAE-BD55-8441-A444-68FA50ED0E3E}"/>
              </a:ext>
            </a:extLst>
          </p:cNvPr>
          <p:cNvSpPr>
            <a:spLocks noGrp="1"/>
          </p:cNvSpPr>
          <p:nvPr>
            <p:ph type="ctrTitle"/>
          </p:nvPr>
        </p:nvSpPr>
        <p:spPr>
          <a:xfrm>
            <a:off x="392623" y="339645"/>
            <a:ext cx="11369068" cy="1002552"/>
          </a:xfrm>
        </p:spPr>
        <p:txBody>
          <a:bodyPr anchor="b">
            <a:normAutofit/>
          </a:bodyPr>
          <a:lstStyle/>
          <a:p>
            <a:r>
              <a:rPr lang="en-GB" sz="3100" b="1" dirty="0">
                <a:solidFill>
                  <a:schemeClr val="tx1"/>
                </a:solidFill>
              </a:rPr>
              <a:t>Germany continuous to be competitive based on strong foundations </a:t>
            </a:r>
            <a:endParaRPr lang="en-DE" sz="3100" b="1" dirty="0">
              <a:solidFill>
                <a:schemeClr val="tx1"/>
              </a:solidFill>
            </a:endParaRPr>
          </a:p>
        </p:txBody>
      </p:sp>
      <p:sp>
        <p:nvSpPr>
          <p:cNvPr id="2" name="Titel 4">
            <a:extLst>
              <a:ext uri="{FF2B5EF4-FFF2-40B4-BE49-F238E27FC236}">
                <a16:creationId xmlns:a16="http://schemas.microsoft.com/office/drawing/2014/main" id="{1288E519-B940-52DD-C7C5-C43E7552F69A}"/>
              </a:ext>
            </a:extLst>
          </p:cNvPr>
          <p:cNvSpPr>
            <a:spLocks noGrp="1"/>
          </p:cNvSpPr>
          <p:nvPr>
            <p:ph sz="half" idx="1"/>
          </p:nvPr>
        </p:nvSpPr>
        <p:spPr>
          <a:xfrm>
            <a:off x="392623" y="2330824"/>
            <a:ext cx="5181600" cy="3846139"/>
          </a:xfrm>
        </p:spPr>
        <p:txBody>
          <a:bodyPr vert="horz" lIns="0" tIns="45720" rIns="0" bIns="45720" rtlCol="0">
            <a:normAutofit/>
          </a:bodyPr>
          <a:lstStyle/>
          <a:p>
            <a:pPr marL="457200" indent="-457200">
              <a:lnSpc>
                <a:spcPct val="90000"/>
              </a:lnSpc>
              <a:buFont typeface="Arial" panose="020B0604020202020204" pitchFamily="34" charset="0"/>
              <a:buChar char="•"/>
            </a:pPr>
            <a:r>
              <a:rPr lang="en-US" sz="1500" b="1" i="0">
                <a:effectLst/>
              </a:rPr>
              <a:t>ABO Wind is a German renewable energy company that specializes in developing solar and wind projects</a:t>
            </a:r>
          </a:p>
          <a:p>
            <a:pPr marL="457200" indent="-457200">
              <a:lnSpc>
                <a:spcPct val="90000"/>
              </a:lnSpc>
              <a:buFont typeface="Arial" panose="020B0604020202020204" pitchFamily="34" charset="0"/>
              <a:buChar char="•"/>
            </a:pPr>
            <a:r>
              <a:rPr lang="en-US" sz="1500" b="1" i="0" err="1">
                <a:effectLst/>
              </a:rPr>
              <a:t>EnviTec</a:t>
            </a:r>
            <a:r>
              <a:rPr lang="en-US" sz="1500" b="1" i="0">
                <a:effectLst/>
              </a:rPr>
              <a:t> Biogas, based in Germany, focuses on biogas production and is a market leader in Europe with a 25% market share in biomethane</a:t>
            </a:r>
          </a:p>
          <a:p>
            <a:pPr marL="457200" indent="-457200">
              <a:lnSpc>
                <a:spcPct val="90000"/>
              </a:lnSpc>
              <a:buFont typeface="Arial" panose="020B0604020202020204" pitchFamily="34" charset="0"/>
              <a:buChar char="•"/>
            </a:pPr>
            <a:r>
              <a:rPr lang="en-US" sz="1500" b="1" i="0" err="1">
                <a:effectLst/>
              </a:rPr>
              <a:t>CropEnergies</a:t>
            </a:r>
            <a:r>
              <a:rPr lang="en-US" sz="1500" b="1" i="0">
                <a:effectLst/>
              </a:rPr>
              <a:t> is a German company specializing in biofuels production, including high-quality biodiesel and vegetable oil from certified sustainable resources</a:t>
            </a:r>
          </a:p>
          <a:p>
            <a:pPr marL="457200" indent="-457200">
              <a:lnSpc>
                <a:spcPct val="90000"/>
              </a:lnSpc>
              <a:buFont typeface="Arial" panose="020B0604020202020204" pitchFamily="34" charset="0"/>
              <a:buChar char="•"/>
            </a:pPr>
            <a:r>
              <a:rPr lang="en-US" sz="1500" b="1" i="0" err="1">
                <a:effectLst/>
              </a:rPr>
              <a:t>Solytic</a:t>
            </a:r>
            <a:r>
              <a:rPr lang="en-US" sz="1500" b="1" i="0">
                <a:effectLst/>
              </a:rPr>
              <a:t> is a German company that provides monitoring and optimization solutions for solar energy systems, contributing to increased efficiency and performance in the renewable energy sector</a:t>
            </a:r>
          </a:p>
          <a:p>
            <a:pPr marL="457200" indent="-457200">
              <a:lnSpc>
                <a:spcPct val="90000"/>
              </a:lnSpc>
              <a:buFont typeface="Arial" panose="020B0604020202020204" pitchFamily="34" charset="0"/>
              <a:buChar char="•"/>
            </a:pPr>
            <a:r>
              <a:rPr lang="en-US" sz="1500" b="1" i="0">
                <a:effectLst/>
              </a:rPr>
              <a:t>Sunfire, a German company, focuses on producing clean hydrogen through innovative technologies, contributing to CO2 reduction efforts and sustainable energy production</a:t>
            </a:r>
            <a:endParaRPr lang="en-US" sz="1500" b="0" i="0">
              <a:effectLst/>
            </a:endParaRPr>
          </a:p>
        </p:txBody>
      </p:sp>
      <p:pic>
        <p:nvPicPr>
          <p:cNvPr id="4" name="Grafik 3" descr="Ein Bild, das Text, Schrift, Grafiken, Logo enthält.&#10;&#10;Automatisch generierte Beschreibung">
            <a:extLst>
              <a:ext uri="{FF2B5EF4-FFF2-40B4-BE49-F238E27FC236}">
                <a16:creationId xmlns:a16="http://schemas.microsoft.com/office/drawing/2014/main" id="{43854552-7F4C-69D8-052A-66F9B2424290}"/>
              </a:ext>
            </a:extLst>
          </p:cNvPr>
          <p:cNvPicPr>
            <a:picLocks noChangeAspect="1"/>
          </p:cNvPicPr>
          <p:nvPr/>
        </p:nvPicPr>
        <p:blipFill rotWithShape="1">
          <a:blip r:embed="rId3"/>
          <a:srcRect t="4223"/>
          <a:stretch/>
        </p:blipFill>
        <p:spPr>
          <a:xfrm>
            <a:off x="6172200" y="2330824"/>
            <a:ext cx="5181600" cy="3846139"/>
          </a:xfrm>
          <a:prstGeom prst="rect">
            <a:avLst/>
          </a:prstGeom>
          <a:noFill/>
        </p:spPr>
      </p:pic>
    </p:spTree>
    <p:extLst>
      <p:ext uri="{BB962C8B-B14F-4D97-AF65-F5344CB8AC3E}">
        <p14:creationId xmlns:p14="http://schemas.microsoft.com/office/powerpoint/2010/main" val="337664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Handschrift, Schrift, Grafiken, Kalligrafie enthält.&#10;&#10;Automatisch generierte Beschreibung">
            <a:extLst>
              <a:ext uri="{FF2B5EF4-FFF2-40B4-BE49-F238E27FC236}">
                <a16:creationId xmlns:a16="http://schemas.microsoft.com/office/drawing/2014/main" id="{B5E39C0D-79F2-CB9E-2D03-F89E432DCA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064359"/>
            <a:ext cx="5198641" cy="2729286"/>
          </a:xfrm>
          <a:prstGeom prst="rect">
            <a:avLst/>
          </a:prstGeom>
          <a:noFill/>
        </p:spPr>
      </p:pic>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5711877" y="339645"/>
            <a:ext cx="4890577" cy="1002552"/>
          </a:xfrm>
        </p:spPr>
        <p:txBody>
          <a:bodyPr rtlCol="0" anchor="b">
            <a:normAutofit/>
          </a:bodyPr>
          <a:lstStyle/>
          <a:p>
            <a:pPr rtl="0"/>
            <a:r>
              <a:rPr lang="de-DE" sz="3500"/>
              <a:t>please </a:t>
            </a:r>
            <a:r>
              <a:rPr lang="de-DE" sz="3500" err="1"/>
              <a:t>contact</a:t>
            </a:r>
            <a:r>
              <a:rPr lang="de-DE" sz="3500"/>
              <a:t> </a:t>
            </a:r>
            <a:r>
              <a:rPr lang="de-DE" sz="3500" err="1"/>
              <a:t>me</a:t>
            </a:r>
            <a:endParaRPr lang="de-DE" sz="3500"/>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14"/>
          </p:nvPr>
        </p:nvSpPr>
        <p:spPr>
          <a:xfrm>
            <a:off x="5708797" y="1507066"/>
            <a:ext cx="4890578" cy="4849283"/>
          </a:xfrm>
        </p:spPr>
        <p:txBody>
          <a:bodyPr rtlCol="0" anchor="t">
            <a:normAutofit/>
          </a:bodyPr>
          <a:lstStyle/>
          <a:p>
            <a:pPr marL="285750" indent="-285750" rtl="0">
              <a:lnSpc>
                <a:spcPct val="90000"/>
              </a:lnSpc>
              <a:buFont typeface="Arial" panose="020B0604020202020204" pitchFamily="34" charset="0"/>
              <a:buChar char="•"/>
            </a:pPr>
            <a:r>
              <a:rPr lang="de-DE" sz="1500"/>
              <a:t>GBP INTERNATIONAL is a management consulting firm which was founded in 1997 by Volker Friedrich who is the major shareholder and managing partner of the company.</a:t>
            </a:r>
          </a:p>
          <a:p>
            <a:pPr marL="285750" indent="-285750" rtl="0">
              <a:lnSpc>
                <a:spcPct val="90000"/>
              </a:lnSpc>
              <a:buFont typeface="Arial" panose="020B0604020202020204" pitchFamily="34" charset="0"/>
              <a:buChar char="•"/>
            </a:pPr>
            <a:r>
              <a:rPr lang="de-DE" sz="1500"/>
              <a:t>The company is registered in Malaysia as a private limited company.</a:t>
            </a:r>
          </a:p>
          <a:p>
            <a:pPr marL="285750" indent="-285750" rtl="0">
              <a:lnSpc>
                <a:spcPct val="90000"/>
              </a:lnSpc>
              <a:buFont typeface="Arial" panose="020B0604020202020204" pitchFamily="34" charset="0"/>
              <a:buChar char="•"/>
            </a:pPr>
            <a:r>
              <a:rPr lang="de-DE" sz="1500"/>
              <a:t>The business of GBP INTERNATIONAL is spread along the complete supply chain of international operations, across countries and across most industry and technology segments.</a:t>
            </a:r>
          </a:p>
          <a:p>
            <a:pPr marL="285750" indent="-285750" rtl="0">
              <a:lnSpc>
                <a:spcPct val="90000"/>
              </a:lnSpc>
              <a:buFont typeface="Arial" panose="020B0604020202020204" pitchFamily="34" charset="0"/>
              <a:buChar char="•"/>
            </a:pPr>
            <a:r>
              <a:rPr lang="de-DE" sz="1500"/>
              <a:t>Traditionally GBP INTERNATIONAL assists companies from Europe and USA to start, manage and optimise their operations in Asia-Pacific – from start ups to SME, and international conglomerates. We are proud to have Forbes 500 companies as our clients as well as unknow startups who may become the next Unicorn. Companies from Asia investing in Europa and USA are our customers as well.</a:t>
            </a:r>
          </a:p>
          <a:p>
            <a:pPr marL="285750" indent="-285750" rtl="0">
              <a:lnSpc>
                <a:spcPct val="90000"/>
              </a:lnSpc>
              <a:buFont typeface="Arial" panose="020B0604020202020204" pitchFamily="34" charset="0"/>
              <a:buChar char="•"/>
            </a:pPr>
            <a:r>
              <a:rPr lang="de-DE" sz="1500"/>
              <a:t>Volker Friedrich</a:t>
            </a:r>
          </a:p>
          <a:p>
            <a:pPr marL="285750" indent="-285750" rtl="0">
              <a:lnSpc>
                <a:spcPct val="90000"/>
              </a:lnSpc>
              <a:buFont typeface="Arial" panose="020B0604020202020204" pitchFamily="34" charset="0"/>
              <a:buChar char="•"/>
            </a:pPr>
            <a:r>
              <a:rPr lang="de-DE" sz="1500"/>
              <a:t>Email: </a:t>
            </a:r>
            <a:r>
              <a:rPr lang="de-DE" sz="1500">
                <a:hlinkClick r:id="rId5">
                  <a:extLst>
                    <a:ext uri="{A12FA001-AC4F-418D-AE19-62706E023703}">
                      <ahyp:hlinkClr xmlns:ahyp="http://schemas.microsoft.com/office/drawing/2018/hyperlinkcolor" val="tx"/>
                    </a:ext>
                  </a:extLst>
                </a:hlinkClick>
              </a:rPr>
              <a:t>vf@gbp-international.com</a:t>
            </a:r>
            <a:endParaRPr lang="de-DE" sz="1500"/>
          </a:p>
          <a:p>
            <a:pPr marL="285750" indent="-285750" rtl="0">
              <a:lnSpc>
                <a:spcPct val="90000"/>
              </a:lnSpc>
              <a:buFont typeface="Arial" panose="020B0604020202020204" pitchFamily="34" charset="0"/>
              <a:buChar char="•"/>
            </a:pPr>
            <a:r>
              <a:rPr lang="de-DE" sz="1500"/>
              <a:t>Mobile: +49-172-2154944</a:t>
            </a:r>
          </a:p>
          <a:p>
            <a:pPr marL="285750" indent="-285750" rtl="0">
              <a:lnSpc>
                <a:spcPct val="90000"/>
              </a:lnSpc>
              <a:buFont typeface="Arial" panose="020B0604020202020204" pitchFamily="34" charset="0"/>
              <a:buChar char="•"/>
            </a:pPr>
            <a:endParaRPr lang="de-DE" sz="1500" dirty="0"/>
          </a:p>
        </p:txBody>
      </p:sp>
      <p:sp>
        <p:nvSpPr>
          <p:cNvPr id="5" name="Textfeld 4">
            <a:extLst>
              <a:ext uri="{FF2B5EF4-FFF2-40B4-BE49-F238E27FC236}">
                <a16:creationId xmlns:a16="http://schemas.microsoft.com/office/drawing/2014/main" id="{EEF4ADED-52CC-3638-0BE0-1FACA5C14FAD}"/>
              </a:ext>
            </a:extLst>
          </p:cNvPr>
          <p:cNvSpPr txBox="1"/>
          <p:nvPr/>
        </p:nvSpPr>
        <p:spPr>
          <a:xfrm>
            <a:off x="9533901" y="6870700"/>
            <a:ext cx="2658099"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4" tooltip="https://www.pngall.com/thank-you-png/">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DE" sz="700">
              <a:solidFill>
                <a:srgbClr val="FFFFFF"/>
              </a:solidFill>
            </a:endParaRPr>
          </a:p>
        </p:txBody>
      </p:sp>
    </p:spTree>
    <p:extLst>
      <p:ext uri="{BB962C8B-B14F-4D97-AF65-F5344CB8AC3E}">
        <p14:creationId xmlns:p14="http://schemas.microsoft.com/office/powerpoint/2010/main" val="302914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Licht, Tanz, Hand, Dunkel enthält.">
            <a:extLst>
              <a:ext uri="{FF2B5EF4-FFF2-40B4-BE49-F238E27FC236}">
                <a16:creationId xmlns:a16="http://schemas.microsoft.com/office/drawing/2014/main" id="{A3027ACC-E29C-F955-09B9-995B72C29D0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701" r="30936" b="-1"/>
          <a:stretch/>
        </p:blipFill>
        <p:spPr>
          <a:xfrm>
            <a:off x="-2946" y="10"/>
            <a:ext cx="6098946" cy="685799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21" name="Text Placeholder 2">
            <a:extLst>
              <a:ext uri="{FF2B5EF4-FFF2-40B4-BE49-F238E27FC236}">
                <a16:creationId xmlns:a16="http://schemas.microsoft.com/office/drawing/2014/main" id="{55A73E13-CB41-9A0B-A9A6-419528501DB4}"/>
              </a:ext>
            </a:extLst>
          </p:cNvPr>
          <p:cNvSpPr>
            <a:spLocks noGrp="1"/>
          </p:cNvSpPr>
          <p:nvPr>
            <p:ph type="body" idx="13"/>
          </p:nvPr>
        </p:nvSpPr>
        <p:spPr>
          <a:xfrm>
            <a:off x="6370210" y="923669"/>
            <a:ext cx="4179375" cy="356462"/>
          </a:xfrm>
        </p:spPr>
        <p:txBody>
          <a:bodyPr>
            <a:noAutofit/>
          </a:bodyPr>
          <a:lstStyle/>
          <a:p>
            <a:pPr algn="l"/>
            <a:r>
              <a:rPr lang="en-US" sz="3200" dirty="0"/>
              <a:t>Agenda</a:t>
            </a:r>
          </a:p>
        </p:txBody>
      </p:sp>
      <p:sp>
        <p:nvSpPr>
          <p:cNvPr id="4" name="Titel 3">
            <a:extLst>
              <a:ext uri="{FF2B5EF4-FFF2-40B4-BE49-F238E27FC236}">
                <a16:creationId xmlns:a16="http://schemas.microsoft.com/office/drawing/2014/main" id="{D72CBC6C-0C95-CE49-FDEE-AB10A25BC6C7}"/>
              </a:ext>
            </a:extLst>
          </p:cNvPr>
          <p:cNvSpPr>
            <a:spLocks noGrp="1"/>
          </p:cNvSpPr>
          <p:nvPr>
            <p:ph type="ctrTitle"/>
          </p:nvPr>
        </p:nvSpPr>
        <p:spPr>
          <a:xfrm>
            <a:off x="6370210" y="3574736"/>
            <a:ext cx="4179376" cy="3057307"/>
          </a:xfrm>
        </p:spPr>
        <p:txBody>
          <a:bodyPr anchor="b">
            <a:noAutofit/>
          </a:bodyPr>
          <a:lstStyle/>
          <a:p>
            <a:pPr algn="l"/>
            <a:r>
              <a:rPr lang="de-DE" sz="2000" b="1" dirty="0">
                <a:solidFill>
                  <a:schemeClr val="tx1"/>
                </a:solidFill>
              </a:rPr>
              <a:t>1. 	Short Intro</a:t>
            </a:r>
            <a:br>
              <a:rPr lang="de-DE" sz="2000" b="1" dirty="0">
                <a:solidFill>
                  <a:schemeClr val="tx1"/>
                </a:solidFill>
              </a:rPr>
            </a:br>
            <a:br>
              <a:rPr lang="de-DE" sz="2000" b="1" dirty="0">
                <a:solidFill>
                  <a:schemeClr val="tx1"/>
                </a:solidFill>
              </a:rPr>
            </a:br>
            <a:r>
              <a:rPr lang="de-DE" sz="2000" b="1" dirty="0">
                <a:solidFill>
                  <a:schemeClr val="tx1"/>
                </a:solidFill>
              </a:rPr>
              <a:t>2. 	</a:t>
            </a:r>
            <a:r>
              <a:rPr lang="de-DE" sz="2000" b="1" dirty="0" err="1">
                <a:solidFill>
                  <a:schemeClr val="tx1"/>
                </a:solidFill>
              </a:rPr>
              <a:t>Why</a:t>
            </a:r>
            <a:r>
              <a:rPr lang="de-DE" sz="2000" b="1" dirty="0">
                <a:solidFill>
                  <a:schemeClr val="tx1"/>
                </a:solidFill>
              </a:rPr>
              <a:t> was Germany so 	strong in </a:t>
            </a:r>
            <a:r>
              <a:rPr lang="de-DE" sz="2000" b="1" dirty="0" err="1">
                <a:solidFill>
                  <a:schemeClr val="tx1"/>
                </a:solidFill>
              </a:rPr>
              <a:t>the</a:t>
            </a:r>
            <a:r>
              <a:rPr lang="de-DE" sz="2000" b="1" dirty="0">
                <a:solidFill>
                  <a:schemeClr val="tx1"/>
                </a:solidFill>
              </a:rPr>
              <a:t> </a:t>
            </a:r>
            <a:r>
              <a:rPr lang="de-DE" sz="2000" b="1" dirty="0" err="1">
                <a:solidFill>
                  <a:schemeClr val="tx1"/>
                </a:solidFill>
              </a:rPr>
              <a:t>past</a:t>
            </a:r>
            <a:r>
              <a:rPr lang="de-DE" sz="2000" b="1" dirty="0">
                <a:solidFill>
                  <a:schemeClr val="tx1"/>
                </a:solidFill>
              </a:rPr>
              <a:t>?</a:t>
            </a:r>
            <a:br>
              <a:rPr lang="de-DE" sz="2000" b="1" dirty="0">
                <a:solidFill>
                  <a:schemeClr val="tx1"/>
                </a:solidFill>
              </a:rPr>
            </a:br>
            <a:br>
              <a:rPr lang="de-DE" sz="2000" b="1" dirty="0">
                <a:solidFill>
                  <a:schemeClr val="tx1"/>
                </a:solidFill>
              </a:rPr>
            </a:br>
            <a:r>
              <a:rPr lang="de-DE" sz="2000" b="1" dirty="0">
                <a:solidFill>
                  <a:schemeClr val="tx1"/>
                </a:solidFill>
              </a:rPr>
              <a:t>3. 	</a:t>
            </a:r>
            <a:r>
              <a:rPr lang="de-DE" sz="2000" b="1" dirty="0" err="1">
                <a:solidFill>
                  <a:schemeClr val="tx1"/>
                </a:solidFill>
              </a:rPr>
              <a:t>Where</a:t>
            </a:r>
            <a:r>
              <a:rPr lang="de-DE" sz="2000" b="1" dirty="0">
                <a:solidFill>
                  <a:schemeClr val="tx1"/>
                </a:solidFill>
              </a:rPr>
              <a:t> </a:t>
            </a:r>
            <a:r>
              <a:rPr lang="de-DE" sz="2000" b="1" dirty="0" err="1">
                <a:solidFill>
                  <a:schemeClr val="tx1"/>
                </a:solidFill>
              </a:rPr>
              <a:t>are</a:t>
            </a:r>
            <a:r>
              <a:rPr lang="de-DE" sz="2000" b="1" dirty="0">
                <a:solidFill>
                  <a:schemeClr val="tx1"/>
                </a:solidFill>
              </a:rPr>
              <a:t> </a:t>
            </a:r>
            <a:r>
              <a:rPr lang="de-DE" sz="2000" b="1" dirty="0" err="1">
                <a:solidFill>
                  <a:schemeClr val="tx1"/>
                </a:solidFill>
              </a:rPr>
              <a:t>we</a:t>
            </a:r>
            <a:r>
              <a:rPr lang="de-DE" sz="2000" b="1" dirty="0">
                <a:solidFill>
                  <a:schemeClr val="tx1"/>
                </a:solidFill>
              </a:rPr>
              <a:t> </a:t>
            </a:r>
            <a:r>
              <a:rPr lang="de-DE" sz="2000" b="1" dirty="0" err="1">
                <a:solidFill>
                  <a:schemeClr val="tx1"/>
                </a:solidFill>
              </a:rPr>
              <a:t>today</a:t>
            </a:r>
            <a:r>
              <a:rPr lang="de-DE" sz="2000" b="1" dirty="0">
                <a:solidFill>
                  <a:schemeClr val="tx1"/>
                </a:solidFill>
              </a:rPr>
              <a:t>?</a:t>
            </a:r>
            <a:br>
              <a:rPr lang="de-DE" sz="2000" b="1" dirty="0">
                <a:solidFill>
                  <a:schemeClr val="tx1"/>
                </a:solidFill>
              </a:rPr>
            </a:br>
            <a:br>
              <a:rPr lang="de-DE" sz="2000" b="1" dirty="0">
                <a:solidFill>
                  <a:schemeClr val="tx1"/>
                </a:solidFill>
              </a:rPr>
            </a:br>
            <a:r>
              <a:rPr lang="de-DE" sz="2000" b="1" dirty="0">
                <a:solidFill>
                  <a:schemeClr val="tx1"/>
                </a:solidFill>
              </a:rPr>
              <a:t>4. 	</a:t>
            </a:r>
            <a:r>
              <a:rPr lang="de-DE" sz="2000" b="1" dirty="0" err="1">
                <a:solidFill>
                  <a:schemeClr val="tx1"/>
                </a:solidFill>
              </a:rPr>
              <a:t>What</a:t>
            </a:r>
            <a:r>
              <a:rPr lang="de-DE" sz="2000" b="1" dirty="0">
                <a:solidFill>
                  <a:schemeClr val="tx1"/>
                </a:solidFill>
              </a:rPr>
              <a:t> </a:t>
            </a:r>
            <a:r>
              <a:rPr lang="de-DE" sz="2000" b="1" dirty="0" err="1">
                <a:solidFill>
                  <a:schemeClr val="tx1"/>
                </a:solidFill>
              </a:rPr>
              <a:t>are</a:t>
            </a:r>
            <a:r>
              <a:rPr lang="de-DE" sz="2000" b="1" dirty="0">
                <a:solidFill>
                  <a:schemeClr val="tx1"/>
                </a:solidFill>
              </a:rPr>
              <a:t> </a:t>
            </a:r>
            <a:r>
              <a:rPr lang="de-DE" sz="2000" b="1" dirty="0" err="1">
                <a:solidFill>
                  <a:schemeClr val="tx1"/>
                </a:solidFill>
              </a:rPr>
              <a:t>the</a:t>
            </a:r>
            <a:r>
              <a:rPr lang="de-DE" sz="2000" b="1" dirty="0">
                <a:solidFill>
                  <a:schemeClr val="tx1"/>
                </a:solidFill>
              </a:rPr>
              <a:t> </a:t>
            </a:r>
            <a:r>
              <a:rPr lang="de-DE" sz="2000" b="1" dirty="0" err="1">
                <a:solidFill>
                  <a:schemeClr val="tx1"/>
                </a:solidFill>
              </a:rPr>
              <a:t>needs</a:t>
            </a:r>
            <a:r>
              <a:rPr lang="de-DE" sz="2000" b="1" dirty="0">
                <a:solidFill>
                  <a:schemeClr val="tx1"/>
                </a:solidFill>
              </a:rPr>
              <a:t> 	</a:t>
            </a:r>
            <a:r>
              <a:rPr lang="de-DE" sz="2000" b="1" dirty="0" err="1">
                <a:solidFill>
                  <a:schemeClr val="tx1"/>
                </a:solidFill>
              </a:rPr>
              <a:t>for</a:t>
            </a:r>
            <a:r>
              <a:rPr lang="de-DE" sz="2000" b="1" dirty="0">
                <a:solidFill>
                  <a:schemeClr val="tx1"/>
                </a:solidFill>
              </a:rPr>
              <a:t> </a:t>
            </a:r>
            <a:r>
              <a:rPr lang="de-DE" sz="2000" b="1" dirty="0" err="1">
                <a:solidFill>
                  <a:schemeClr val="tx1"/>
                </a:solidFill>
              </a:rPr>
              <a:t>the</a:t>
            </a:r>
            <a:r>
              <a:rPr lang="de-DE" sz="2000" b="1" dirty="0">
                <a:solidFill>
                  <a:schemeClr val="tx1"/>
                </a:solidFill>
              </a:rPr>
              <a:t> </a:t>
            </a:r>
            <a:r>
              <a:rPr lang="de-DE" sz="2000" b="1" dirty="0" err="1">
                <a:solidFill>
                  <a:schemeClr val="tx1"/>
                </a:solidFill>
              </a:rPr>
              <a:t>future</a:t>
            </a:r>
            <a:r>
              <a:rPr lang="de-DE" sz="2000" b="1" dirty="0">
                <a:solidFill>
                  <a:schemeClr val="tx1"/>
                </a:solidFill>
              </a:rPr>
              <a:t>?</a:t>
            </a:r>
            <a:br>
              <a:rPr lang="de-DE" sz="2000" b="1" dirty="0">
                <a:solidFill>
                  <a:schemeClr val="tx1"/>
                </a:solidFill>
              </a:rPr>
            </a:br>
            <a:br>
              <a:rPr lang="de-DE" sz="2000" b="1" dirty="0">
                <a:solidFill>
                  <a:schemeClr val="tx1"/>
                </a:solidFill>
              </a:rPr>
            </a:br>
            <a:r>
              <a:rPr lang="de-DE" sz="2000" b="1" dirty="0">
                <a:solidFill>
                  <a:schemeClr val="tx1"/>
                </a:solidFill>
              </a:rPr>
              <a:t>5. 	New </a:t>
            </a:r>
            <a:r>
              <a:rPr lang="de-DE" sz="2000" b="1" dirty="0" err="1">
                <a:solidFill>
                  <a:schemeClr val="tx1"/>
                </a:solidFill>
              </a:rPr>
              <a:t>competition</a:t>
            </a:r>
            <a:r>
              <a:rPr lang="de-DE" sz="2000" b="1" dirty="0">
                <a:solidFill>
                  <a:schemeClr val="tx1"/>
                </a:solidFill>
              </a:rPr>
              <a:t> 	</a:t>
            </a:r>
            <a:r>
              <a:rPr lang="de-DE" sz="2000" b="1" dirty="0" err="1">
                <a:solidFill>
                  <a:schemeClr val="tx1"/>
                </a:solidFill>
              </a:rPr>
              <a:t>from</a:t>
            </a:r>
            <a:r>
              <a:rPr lang="de-DE" sz="2000" b="1" dirty="0">
                <a:solidFill>
                  <a:schemeClr val="tx1"/>
                </a:solidFill>
              </a:rPr>
              <a:t> Asia</a:t>
            </a:r>
            <a:br>
              <a:rPr lang="de-DE" sz="2000" b="1" dirty="0">
                <a:solidFill>
                  <a:schemeClr val="tx1"/>
                </a:solidFill>
              </a:rPr>
            </a:br>
            <a:br>
              <a:rPr lang="de-DE" sz="2000" b="1" dirty="0">
                <a:solidFill>
                  <a:schemeClr val="tx1"/>
                </a:solidFill>
              </a:rPr>
            </a:br>
            <a:r>
              <a:rPr lang="de-DE" sz="2000" b="1" dirty="0">
                <a:solidFill>
                  <a:schemeClr val="tx1"/>
                </a:solidFill>
              </a:rPr>
              <a:t>6.	Light at </a:t>
            </a:r>
            <a:r>
              <a:rPr lang="de-DE" sz="2000" b="1" dirty="0" err="1">
                <a:solidFill>
                  <a:schemeClr val="tx1"/>
                </a:solidFill>
              </a:rPr>
              <a:t>the</a:t>
            </a:r>
            <a:r>
              <a:rPr lang="de-DE" sz="2000" b="1" dirty="0">
                <a:solidFill>
                  <a:schemeClr val="tx1"/>
                </a:solidFill>
              </a:rPr>
              <a:t> end </a:t>
            </a:r>
            <a:r>
              <a:rPr lang="de-DE" sz="2000" b="1" dirty="0" err="1">
                <a:solidFill>
                  <a:schemeClr val="tx1"/>
                </a:solidFill>
              </a:rPr>
              <a:t>of</a:t>
            </a:r>
            <a:r>
              <a:rPr lang="de-DE" sz="2000" b="1" dirty="0">
                <a:solidFill>
                  <a:schemeClr val="tx1"/>
                </a:solidFill>
              </a:rPr>
              <a:t> 	</a:t>
            </a:r>
            <a:r>
              <a:rPr lang="de-DE" sz="2000" b="1" dirty="0" err="1">
                <a:solidFill>
                  <a:schemeClr val="tx1"/>
                </a:solidFill>
              </a:rPr>
              <a:t>the</a:t>
            </a:r>
            <a:r>
              <a:rPr lang="de-DE" sz="2000" b="1" dirty="0">
                <a:solidFill>
                  <a:schemeClr val="tx1"/>
                </a:solidFill>
              </a:rPr>
              <a:t> </a:t>
            </a:r>
            <a:r>
              <a:rPr lang="de-DE" sz="2000" b="1" dirty="0" err="1">
                <a:solidFill>
                  <a:schemeClr val="tx1"/>
                </a:solidFill>
              </a:rPr>
              <a:t>tunnel</a:t>
            </a:r>
            <a:r>
              <a:rPr lang="de-DE" sz="2000" b="1" dirty="0">
                <a:solidFill>
                  <a:schemeClr val="tx1"/>
                </a:solidFill>
              </a:rPr>
              <a:t>?</a:t>
            </a:r>
            <a:br>
              <a:rPr lang="de-DE" sz="2000" b="1" dirty="0">
                <a:solidFill>
                  <a:schemeClr val="tx1"/>
                </a:solidFill>
              </a:rPr>
            </a:br>
            <a:br>
              <a:rPr lang="de-DE" sz="2000" b="1">
                <a:solidFill>
                  <a:schemeClr val="tx1"/>
                </a:solidFill>
              </a:rPr>
            </a:br>
            <a:r>
              <a:rPr lang="de-DE" sz="2000" b="1">
                <a:solidFill>
                  <a:schemeClr val="tx1"/>
                </a:solidFill>
              </a:rPr>
              <a:t>Outlook </a:t>
            </a:r>
            <a:r>
              <a:rPr lang="de-DE" sz="2000" b="1" dirty="0">
                <a:solidFill>
                  <a:schemeClr val="tx1"/>
                </a:solidFill>
              </a:rPr>
              <a:t>&amp; </a:t>
            </a:r>
            <a:r>
              <a:rPr lang="de-DE" sz="2000" b="1" dirty="0" err="1">
                <a:solidFill>
                  <a:schemeClr val="tx1"/>
                </a:solidFill>
              </a:rPr>
              <a:t>Discussion</a:t>
            </a:r>
            <a:endParaRPr lang="en-DE" sz="2000" dirty="0">
              <a:solidFill>
                <a:schemeClr val="tx1"/>
              </a:solidFill>
            </a:endParaRPr>
          </a:p>
        </p:txBody>
      </p:sp>
      <p:sp>
        <p:nvSpPr>
          <p:cNvPr id="11" name="Textfeld 10">
            <a:extLst>
              <a:ext uri="{FF2B5EF4-FFF2-40B4-BE49-F238E27FC236}">
                <a16:creationId xmlns:a16="http://schemas.microsoft.com/office/drawing/2014/main" id="{0327FC44-FCDA-8E01-1CFA-F553688AA1C4}"/>
              </a:ext>
            </a:extLst>
          </p:cNvPr>
          <p:cNvSpPr txBox="1"/>
          <p:nvPr/>
        </p:nvSpPr>
        <p:spPr>
          <a:xfrm>
            <a:off x="9546725" y="6870700"/>
            <a:ext cx="264527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4" tooltip="https://picpedia.org/handwriting/a/agenda.html">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DE" sz="700">
              <a:solidFill>
                <a:srgbClr val="FFFFFF"/>
              </a:solidFill>
            </a:endParaRPr>
          </a:p>
        </p:txBody>
      </p:sp>
      <p:sp>
        <p:nvSpPr>
          <p:cNvPr id="16" name="Textfeld 15">
            <a:extLst>
              <a:ext uri="{FF2B5EF4-FFF2-40B4-BE49-F238E27FC236}">
                <a16:creationId xmlns:a16="http://schemas.microsoft.com/office/drawing/2014/main" id="{4F06CB92-82E1-F28D-012A-F6C6783FAD41}"/>
              </a:ext>
            </a:extLst>
          </p:cNvPr>
          <p:cNvSpPr txBox="1"/>
          <p:nvPr/>
        </p:nvSpPr>
        <p:spPr>
          <a:xfrm>
            <a:off x="6888750" y="6870700"/>
            <a:ext cx="264527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3" tooltip="https://nextmoose.com/2018/07/welcome-to-a-future/">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DE" sz="700">
              <a:solidFill>
                <a:srgbClr val="FFFFFF"/>
              </a:solidFill>
            </a:endParaRPr>
          </a:p>
        </p:txBody>
      </p:sp>
    </p:spTree>
    <p:extLst>
      <p:ext uri="{BB962C8B-B14F-4D97-AF65-F5344CB8AC3E}">
        <p14:creationId xmlns:p14="http://schemas.microsoft.com/office/powerpoint/2010/main" val="319513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2CBC6C-0C95-CE49-FDEE-AB10A25BC6C7}"/>
              </a:ext>
            </a:extLst>
          </p:cNvPr>
          <p:cNvSpPr>
            <a:spLocks noGrp="1"/>
          </p:cNvSpPr>
          <p:nvPr>
            <p:ph type="title"/>
          </p:nvPr>
        </p:nvSpPr>
        <p:spPr>
          <a:xfrm>
            <a:off x="838200" y="365125"/>
            <a:ext cx="10891982" cy="1325563"/>
          </a:xfrm>
        </p:spPr>
        <p:txBody>
          <a:bodyPr anchor="ctr">
            <a:normAutofit/>
          </a:bodyPr>
          <a:lstStyle/>
          <a:p>
            <a:r>
              <a:rPr lang="de-DE" sz="3200" b="1" dirty="0" err="1"/>
              <a:t>When</a:t>
            </a:r>
            <a:r>
              <a:rPr lang="de-DE" sz="3200" b="1" dirty="0"/>
              <a:t> and </a:t>
            </a:r>
            <a:r>
              <a:rPr lang="de-DE" sz="3200" b="1" dirty="0" err="1"/>
              <a:t>why</a:t>
            </a:r>
            <a:r>
              <a:rPr lang="de-DE" sz="3200" b="1" dirty="0"/>
              <a:t> </a:t>
            </a:r>
            <a:r>
              <a:rPr lang="de-DE" sz="3200" b="1" dirty="0" err="1"/>
              <a:t>is</a:t>
            </a:r>
            <a:r>
              <a:rPr lang="de-DE" sz="3200" b="1" dirty="0"/>
              <a:t> a </a:t>
            </a:r>
            <a:r>
              <a:rPr lang="de-DE" sz="3200" b="1" dirty="0" err="1"/>
              <a:t>country</a:t>
            </a:r>
            <a:r>
              <a:rPr lang="de-DE" sz="3200" b="1" dirty="0"/>
              <a:t> </a:t>
            </a:r>
            <a:r>
              <a:rPr lang="de-DE" sz="3200" b="1" dirty="0" err="1"/>
              <a:t>competitive</a:t>
            </a:r>
            <a:r>
              <a:rPr lang="de-DE" sz="3200" b="1" dirty="0"/>
              <a:t> – </a:t>
            </a:r>
            <a:r>
              <a:rPr lang="de-DE" sz="3200" b="1" dirty="0" err="1"/>
              <a:t>who</a:t>
            </a:r>
            <a:r>
              <a:rPr lang="de-DE" sz="3200" b="1" dirty="0"/>
              <a:t> </a:t>
            </a:r>
            <a:r>
              <a:rPr lang="de-DE" sz="3200" b="1" dirty="0" err="1"/>
              <a:t>is</a:t>
            </a:r>
            <a:r>
              <a:rPr lang="de-DE" sz="3200" b="1" dirty="0"/>
              <a:t> </a:t>
            </a:r>
            <a:r>
              <a:rPr lang="de-DE" sz="3200" b="1" dirty="0" err="1"/>
              <a:t>leading</a:t>
            </a:r>
            <a:r>
              <a:rPr lang="de-DE" sz="3200" b="1" dirty="0"/>
              <a:t> in 2023?</a:t>
            </a:r>
            <a:endParaRPr lang="en-DE" sz="3200" dirty="0"/>
          </a:p>
        </p:txBody>
      </p:sp>
      <p:pic>
        <p:nvPicPr>
          <p:cNvPr id="5" name="Onlinemedien 4" title="What is political fragmentation doing to the prosperity of nations?">
            <a:hlinkClick r:id="" action="ppaction://media"/>
            <a:extLst>
              <a:ext uri="{FF2B5EF4-FFF2-40B4-BE49-F238E27FC236}">
                <a16:creationId xmlns:a16="http://schemas.microsoft.com/office/drawing/2014/main" id="{CBF2C54E-9EF5-63BE-B1A5-9B352E5378BF}"/>
              </a:ext>
            </a:extLst>
          </p:cNvPr>
          <p:cNvPicPr>
            <a:picLocks noRot="1" noChangeAspect="1"/>
          </p:cNvPicPr>
          <p:nvPr>
            <a:videoFile r:link="rId1"/>
          </p:nvPr>
        </p:nvPicPr>
        <p:blipFill>
          <a:blip r:embed="rId3"/>
          <a:stretch>
            <a:fillRect/>
          </a:stretch>
        </p:blipFill>
        <p:spPr>
          <a:xfrm>
            <a:off x="2245258" y="1825625"/>
            <a:ext cx="7701483" cy="4351338"/>
          </a:xfrm>
          <a:prstGeom prst="rect">
            <a:avLst/>
          </a:prstGeom>
          <a:noFill/>
        </p:spPr>
      </p:pic>
      <p:sp>
        <p:nvSpPr>
          <p:cNvPr id="11" name="Textfeld 10">
            <a:extLst>
              <a:ext uri="{FF2B5EF4-FFF2-40B4-BE49-F238E27FC236}">
                <a16:creationId xmlns:a16="http://schemas.microsoft.com/office/drawing/2014/main" id="{0327FC44-FCDA-8E01-1CFA-F553688AA1C4}"/>
              </a:ext>
            </a:extLst>
          </p:cNvPr>
          <p:cNvSpPr txBox="1"/>
          <p:nvPr/>
        </p:nvSpPr>
        <p:spPr>
          <a:xfrm>
            <a:off x="9546725" y="6870700"/>
            <a:ext cx="264527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4" tooltip="https://picpedia.org/handwriting/a/agenda.html">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DE" sz="700">
              <a:solidFill>
                <a:srgbClr val="FFFFFF"/>
              </a:solidFill>
            </a:endParaRPr>
          </a:p>
        </p:txBody>
      </p:sp>
    </p:spTree>
    <p:extLst>
      <p:ext uri="{BB962C8B-B14F-4D97-AF65-F5344CB8AC3E}">
        <p14:creationId xmlns:p14="http://schemas.microsoft.com/office/powerpoint/2010/main" val="1773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368CE-51A6-1BC6-100C-2FAD2720586D}"/>
            </a:ext>
          </a:extLst>
        </p:cNvPr>
        <p:cNvGrpSpPr/>
        <p:nvPr/>
      </p:nvGrpSpPr>
      <p:grpSpPr>
        <a:xfrm>
          <a:off x="0" y="0"/>
          <a:ext cx="0" cy="0"/>
          <a:chOff x="0" y="0"/>
          <a:chExt cx="0" cy="0"/>
        </a:xfrm>
      </p:grpSpPr>
      <p:pic>
        <p:nvPicPr>
          <p:cNvPr id="8" name="Grafik 7" descr="Ein Bild, das draußen, Himmel, Nacht, Fabrik enthält.&#10;&#10;Automatisch generierte Beschreibung">
            <a:extLst>
              <a:ext uri="{FF2B5EF4-FFF2-40B4-BE49-F238E27FC236}">
                <a16:creationId xmlns:a16="http://schemas.microsoft.com/office/drawing/2014/main" id="{8CF98A39-487C-9AEC-2DA2-B8CF1F52907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22" r="1" b="1"/>
          <a:stretch/>
        </p:blipFill>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11" name="Text Placeholder 2">
            <a:extLst>
              <a:ext uri="{FF2B5EF4-FFF2-40B4-BE49-F238E27FC236}">
                <a16:creationId xmlns:a16="http://schemas.microsoft.com/office/drawing/2014/main" id="{5598CF7C-796A-BD7A-07FC-47130A5B508E}"/>
              </a:ext>
            </a:extLst>
          </p:cNvPr>
          <p:cNvSpPr>
            <a:spLocks noGrp="1"/>
          </p:cNvSpPr>
          <p:nvPr>
            <p:ph type="ctrTitle"/>
          </p:nvPr>
        </p:nvSpPr>
        <p:spPr>
          <a:xfrm>
            <a:off x="392623" y="339645"/>
            <a:ext cx="11369068" cy="1002552"/>
          </a:xfrm>
        </p:spPr>
        <p:txBody>
          <a:bodyPr anchor="b">
            <a:normAutofit/>
          </a:bodyPr>
          <a:lstStyle/>
          <a:p>
            <a:r>
              <a:rPr lang="en-US" sz="3100"/>
              <a:t>What were the foundations of Germany´s successful economy in the last century?</a:t>
            </a:r>
          </a:p>
        </p:txBody>
      </p:sp>
      <p:sp>
        <p:nvSpPr>
          <p:cNvPr id="24" name="Textfeld 23">
            <a:extLst>
              <a:ext uri="{FF2B5EF4-FFF2-40B4-BE49-F238E27FC236}">
                <a16:creationId xmlns:a16="http://schemas.microsoft.com/office/drawing/2014/main" id="{2CF6197E-10FA-C6E2-003E-8E958017E345}"/>
              </a:ext>
            </a:extLst>
          </p:cNvPr>
          <p:cNvSpPr txBox="1"/>
          <p:nvPr/>
        </p:nvSpPr>
        <p:spPr>
          <a:xfrm>
            <a:off x="9413675" y="6870700"/>
            <a:ext cx="277832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4" tooltip="https://soulzeppel.in/category/umwelt/">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DE" sz="700">
              <a:solidFill>
                <a:srgbClr val="FFFFFF"/>
              </a:solidFill>
            </a:endParaRPr>
          </a:p>
        </p:txBody>
      </p:sp>
      <p:sp>
        <p:nvSpPr>
          <p:cNvPr id="6" name="Textfeld 5">
            <a:extLst>
              <a:ext uri="{FF2B5EF4-FFF2-40B4-BE49-F238E27FC236}">
                <a16:creationId xmlns:a16="http://schemas.microsoft.com/office/drawing/2014/main" id="{D47FAAE7-1811-989F-B80F-04735F196704}"/>
              </a:ext>
            </a:extLst>
          </p:cNvPr>
          <p:cNvSpPr txBox="1"/>
          <p:nvPr/>
        </p:nvSpPr>
        <p:spPr>
          <a:xfrm>
            <a:off x="6603414" y="6870700"/>
            <a:ext cx="2797561"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6" tooltip="https://euro-ethnien.blogspot.com/2018/05/2213-polen-in-deutschland-ruhrpolen_28.html">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DE" sz="700">
              <a:solidFill>
                <a:srgbClr val="FFFFFF"/>
              </a:solidFill>
            </a:endParaRPr>
          </a:p>
        </p:txBody>
      </p:sp>
    </p:spTree>
    <p:extLst>
      <p:ext uri="{BB962C8B-B14F-4D97-AF65-F5344CB8AC3E}">
        <p14:creationId xmlns:p14="http://schemas.microsoft.com/office/powerpoint/2010/main" val="9234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descr="Ein Bild, das Windmühle, Generator, Himmel, draußen enthält.">
            <a:extLst>
              <a:ext uri="{FF2B5EF4-FFF2-40B4-BE49-F238E27FC236}">
                <a16:creationId xmlns:a16="http://schemas.microsoft.com/office/drawing/2014/main" id="{7059B238-9F26-473B-E692-1F04E81E6FA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491" r="3065" b="1"/>
          <a:stretch/>
        </p:blipFill>
        <p:spPr>
          <a:xfrm>
            <a:off x="20" y="10"/>
            <a:ext cx="12191979" cy="685799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noFill/>
        </p:spPr>
      </p:pic>
      <p:sp>
        <p:nvSpPr>
          <p:cNvPr id="11" name="Text Placeholder 2">
            <a:extLst>
              <a:ext uri="{FF2B5EF4-FFF2-40B4-BE49-F238E27FC236}">
                <a16:creationId xmlns:a16="http://schemas.microsoft.com/office/drawing/2014/main" id="{F2C4AD14-4871-B2B0-28D6-B37743E2E63B}"/>
              </a:ext>
            </a:extLst>
          </p:cNvPr>
          <p:cNvSpPr>
            <a:spLocks noGrp="1"/>
          </p:cNvSpPr>
          <p:nvPr>
            <p:ph type="title"/>
          </p:nvPr>
        </p:nvSpPr>
        <p:spPr>
          <a:xfrm>
            <a:off x="838200" y="365125"/>
            <a:ext cx="10515600" cy="1325563"/>
          </a:xfrm>
        </p:spPr>
        <p:txBody>
          <a:bodyPr anchor="ctr">
            <a:normAutofit/>
          </a:bodyPr>
          <a:lstStyle/>
          <a:p>
            <a:r>
              <a:rPr lang="en-US" dirty="0"/>
              <a:t>What are the foundations of Germany´s successful today?</a:t>
            </a:r>
          </a:p>
        </p:txBody>
      </p:sp>
      <p:sp>
        <p:nvSpPr>
          <p:cNvPr id="24" name="Textfeld 23">
            <a:extLst>
              <a:ext uri="{FF2B5EF4-FFF2-40B4-BE49-F238E27FC236}">
                <a16:creationId xmlns:a16="http://schemas.microsoft.com/office/drawing/2014/main" id="{8666A1F3-09D4-FDA5-A2A8-F1A5FD09102F}"/>
              </a:ext>
            </a:extLst>
          </p:cNvPr>
          <p:cNvSpPr txBox="1"/>
          <p:nvPr/>
        </p:nvSpPr>
        <p:spPr>
          <a:xfrm>
            <a:off x="9413675" y="6870700"/>
            <a:ext cx="277832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3" tooltip="https://soulzeppel.in/category/umwelt/">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DE" sz="700">
              <a:solidFill>
                <a:srgbClr val="FFFFFF"/>
              </a:solidFill>
            </a:endParaRPr>
          </a:p>
        </p:txBody>
      </p:sp>
    </p:spTree>
    <p:extLst>
      <p:ext uri="{BB962C8B-B14F-4D97-AF65-F5344CB8AC3E}">
        <p14:creationId xmlns:p14="http://schemas.microsoft.com/office/powerpoint/2010/main" val="285092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Blau, Electric Blue (Farbe), Majorelle Blue enthält.">
            <a:extLst>
              <a:ext uri="{FF2B5EF4-FFF2-40B4-BE49-F238E27FC236}">
                <a16:creationId xmlns:a16="http://schemas.microsoft.com/office/drawing/2014/main" id="{80AA7964-F731-5A56-6FF5-DFD6E13028E4}"/>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t="10387" b="10387"/>
          <a:stretch/>
        </p:blipFill>
        <p:spPr>
          <a:xfrm>
            <a:off x="1" y="-1"/>
            <a:ext cx="12192000" cy="6857999"/>
          </a:xfrm>
          <a:noFill/>
        </p:spPr>
      </p:pic>
      <p:sp>
        <p:nvSpPr>
          <p:cNvPr id="15" name="Title 2">
            <a:extLst>
              <a:ext uri="{FF2B5EF4-FFF2-40B4-BE49-F238E27FC236}">
                <a16:creationId xmlns:a16="http://schemas.microsoft.com/office/drawing/2014/main" id="{2327A665-E650-98EF-0F65-DB6E4D5B5133}"/>
              </a:ext>
            </a:extLst>
          </p:cNvPr>
          <p:cNvSpPr>
            <a:spLocks noGrp="1"/>
          </p:cNvSpPr>
          <p:nvPr>
            <p:ph type="ctrTitle"/>
          </p:nvPr>
        </p:nvSpPr>
        <p:spPr>
          <a:xfrm>
            <a:off x="392622" y="339645"/>
            <a:ext cx="10951113" cy="1002552"/>
          </a:xfrm>
        </p:spPr>
        <p:txBody>
          <a:bodyPr anchor="b">
            <a:noAutofit/>
          </a:bodyPr>
          <a:lstStyle/>
          <a:p>
            <a:r>
              <a:rPr lang="en-US" sz="3600" b="1" dirty="0"/>
              <a:t>Success Factors of the </a:t>
            </a:r>
            <a:r>
              <a:rPr lang="en-US" sz="3600" b="1" dirty="0" err="1"/>
              <a:t>german</a:t>
            </a:r>
            <a:r>
              <a:rPr lang="en-US" sz="3600" b="1" dirty="0"/>
              <a:t> industry</a:t>
            </a:r>
          </a:p>
        </p:txBody>
      </p:sp>
      <p:sp>
        <p:nvSpPr>
          <p:cNvPr id="10" name="Titel 3">
            <a:extLst>
              <a:ext uri="{FF2B5EF4-FFF2-40B4-BE49-F238E27FC236}">
                <a16:creationId xmlns:a16="http://schemas.microsoft.com/office/drawing/2014/main" id="{36362C36-1298-F3A4-9EFE-943A6B5F6951}"/>
              </a:ext>
            </a:extLst>
          </p:cNvPr>
          <p:cNvSpPr>
            <a:spLocks noGrp="1"/>
          </p:cNvSpPr>
          <p:nvPr>
            <p:ph type="body" sz="quarter" idx="14"/>
          </p:nvPr>
        </p:nvSpPr>
        <p:spPr>
          <a:xfrm>
            <a:off x="2061168" y="2008715"/>
            <a:ext cx="7365636" cy="4849283"/>
          </a:xfrm>
        </p:spPr>
        <p:txBody>
          <a:bodyPr anchor="t">
            <a:normAutofit/>
          </a:bodyPr>
          <a:lstStyle/>
          <a:p>
            <a:r>
              <a:rPr lang="en-US" sz="2800" b="1" dirty="0"/>
              <a:t>Industry Strength</a:t>
            </a:r>
          </a:p>
          <a:p>
            <a:r>
              <a:rPr lang="en-US" sz="2800" b="1" dirty="0"/>
              <a:t>High Export Quota</a:t>
            </a:r>
          </a:p>
          <a:p>
            <a:r>
              <a:rPr lang="en-US" sz="2800" b="1" dirty="0"/>
              <a:t>Open Economy</a:t>
            </a:r>
          </a:p>
          <a:p>
            <a:r>
              <a:rPr lang="en-US" sz="2800" b="1" dirty="0"/>
              <a:t>Medium-Sized Enterprises</a:t>
            </a:r>
          </a:p>
          <a:p>
            <a:r>
              <a:rPr lang="en-US" sz="2800" b="1" dirty="0"/>
              <a:t>Trade Fair Location</a:t>
            </a:r>
          </a:p>
          <a:p>
            <a:r>
              <a:rPr lang="en-US" sz="2800" b="1" dirty="0"/>
              <a:t>Diverse Economic Centers</a:t>
            </a:r>
          </a:p>
          <a:p>
            <a:r>
              <a:rPr lang="en-US" sz="2800" b="1" dirty="0"/>
              <a:t>Strong Educational System</a:t>
            </a:r>
          </a:p>
          <a:p>
            <a:r>
              <a:rPr lang="en-US" sz="2800" b="1" dirty="0"/>
              <a:t>High Degree of R&amp;D and Innovations</a:t>
            </a:r>
            <a:endParaRPr lang="en-DE" sz="2800" b="1" dirty="0"/>
          </a:p>
        </p:txBody>
      </p:sp>
    </p:spTree>
    <p:extLst>
      <p:ext uri="{BB962C8B-B14F-4D97-AF65-F5344CB8AC3E}">
        <p14:creationId xmlns:p14="http://schemas.microsoft.com/office/powerpoint/2010/main" val="119786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9516ACA-375D-1140-8EDA-CE04AAC75809}"/>
              </a:ext>
            </a:extLst>
          </p:cNvPr>
          <p:cNvSpPr>
            <a:spLocks noGrp="1"/>
          </p:cNvSpPr>
          <p:nvPr>
            <p:ph type="ctrTitle"/>
          </p:nvPr>
        </p:nvSpPr>
        <p:spPr>
          <a:xfrm>
            <a:off x="397163" y="877754"/>
            <a:ext cx="6650618" cy="2387600"/>
          </a:xfrm>
        </p:spPr>
        <p:txBody>
          <a:bodyPr rtlCol="0" anchor="b">
            <a:normAutofit/>
          </a:bodyPr>
          <a:lstStyle/>
          <a:p>
            <a:pPr rtl="0"/>
            <a:r>
              <a:rPr lang="de-DE" dirty="0">
                <a:solidFill>
                  <a:schemeClr val="accent4"/>
                </a:solidFill>
              </a:rPr>
              <a:t>GBP INTERNATIONAL</a:t>
            </a:r>
          </a:p>
        </p:txBody>
      </p:sp>
      <p:sp>
        <p:nvSpPr>
          <p:cNvPr id="3" name="Textplatzhalter 2">
            <a:extLst>
              <a:ext uri="{FF2B5EF4-FFF2-40B4-BE49-F238E27FC236}">
                <a16:creationId xmlns:a16="http://schemas.microsoft.com/office/drawing/2014/main" id="{FC78CB2C-E3B1-43C9-B8C1-D2AEBC662DBF}"/>
              </a:ext>
            </a:extLst>
          </p:cNvPr>
          <p:cNvSpPr>
            <a:spLocks noGrp="1"/>
          </p:cNvSpPr>
          <p:nvPr>
            <p:ph type="body" idx="13"/>
          </p:nvPr>
        </p:nvSpPr>
        <p:spPr>
          <a:xfrm>
            <a:off x="440293" y="3265354"/>
            <a:ext cx="4179375" cy="356462"/>
          </a:xfrm>
        </p:spPr>
        <p:txBody>
          <a:bodyPr>
            <a:normAutofit fontScale="77500" lnSpcReduction="20000"/>
          </a:bodyPr>
          <a:lstStyle/>
          <a:p>
            <a:r>
              <a:rPr lang="en-GB" dirty="0">
                <a:solidFill>
                  <a:schemeClr val="accent4"/>
                </a:solidFill>
              </a:rPr>
              <a:t>Management Consulting services</a:t>
            </a:r>
            <a:endParaRPr lang="en-DE" dirty="0">
              <a:solidFill>
                <a:schemeClr val="accent4"/>
              </a:solidFill>
            </a:endParaRPr>
          </a:p>
        </p:txBody>
      </p:sp>
      <p:pic>
        <p:nvPicPr>
          <p:cNvPr id="3074" name="Picture 2">
            <a:extLst>
              <a:ext uri="{FF2B5EF4-FFF2-40B4-BE49-F238E27FC236}">
                <a16:creationId xmlns:a16="http://schemas.microsoft.com/office/drawing/2014/main" id="{4A996103-F6D6-4677-9D90-304B85CDF77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E47898EE-9947-4628-0DB4-63E39EDC4D95}"/>
              </a:ext>
            </a:extLst>
          </p:cNvPr>
          <p:cNvSpPr txBox="1">
            <a:spLocks/>
          </p:cNvSpPr>
          <p:nvPr/>
        </p:nvSpPr>
        <p:spPr>
          <a:xfrm>
            <a:off x="559851" y="4449222"/>
            <a:ext cx="4179375" cy="1846124"/>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cap="all" spc="300" baseline="0">
                <a:solidFill>
                  <a:schemeClr val="bg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Is the Economy strong enough to withstand present Technological changes and new competitors?</a:t>
            </a:r>
          </a:p>
        </p:txBody>
      </p:sp>
    </p:spTree>
    <p:extLst>
      <p:ext uri="{BB962C8B-B14F-4D97-AF65-F5344CB8AC3E}">
        <p14:creationId xmlns:p14="http://schemas.microsoft.com/office/powerpoint/2010/main" val="351814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Raum, Weltraum, Planet, Erde enthält.&#10;&#10;Automatisch generierte Beschreibung">
            <a:extLst>
              <a:ext uri="{FF2B5EF4-FFF2-40B4-BE49-F238E27FC236}">
                <a16:creationId xmlns:a16="http://schemas.microsoft.com/office/drawing/2014/main" id="{EC1BB133-F25C-5E4E-499C-39661921C274}"/>
              </a:ext>
            </a:extLst>
          </p:cNvPr>
          <p:cNvPicPr>
            <a:picLocks noChangeAspect="1"/>
          </p:cNvPicPr>
          <p:nvPr/>
        </p:nvPicPr>
        <p:blipFill rotWithShape="1">
          <a:blip r:embed="rId3"/>
          <a:srcRect/>
          <a:stretch/>
        </p:blipFill>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10" name="Title 3">
            <a:extLst>
              <a:ext uri="{FF2B5EF4-FFF2-40B4-BE49-F238E27FC236}">
                <a16:creationId xmlns:a16="http://schemas.microsoft.com/office/drawing/2014/main" id="{AE592AC9-DE2C-5D13-0176-C0DDE85F7D9D}"/>
              </a:ext>
            </a:extLst>
          </p:cNvPr>
          <p:cNvSpPr>
            <a:spLocks noGrp="1"/>
          </p:cNvSpPr>
          <p:nvPr>
            <p:ph type="ctrTitle"/>
          </p:nvPr>
        </p:nvSpPr>
        <p:spPr>
          <a:xfrm>
            <a:off x="882868" y="1780369"/>
            <a:ext cx="5959366" cy="2387600"/>
          </a:xfrm>
        </p:spPr>
        <p:txBody>
          <a:bodyPr>
            <a:normAutofit fontScale="90000"/>
          </a:bodyPr>
          <a:lstStyle/>
          <a:p>
            <a:r>
              <a:rPr lang="en-US" dirty="0">
                <a:latin typeface="Arial" panose="020B0604020202020204" pitchFamily="34" charset="0"/>
                <a:cs typeface="Arial" panose="020B0604020202020204" pitchFamily="34" charset="0"/>
              </a:rPr>
              <a:t>Which </a:t>
            </a:r>
            <a:r>
              <a:rPr lang="en-US" dirty="0">
                <a:solidFill>
                  <a:srgbClr val="FFFF00"/>
                </a:solidFill>
                <a:latin typeface="Arial" panose="020B0604020202020204" pitchFamily="34" charset="0"/>
                <a:cs typeface="Arial" panose="020B0604020202020204" pitchFamily="34" charset="0"/>
              </a:rPr>
              <a:t>Technologies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which </a:t>
            </a:r>
            <a:br>
              <a:rPr lang="en-US" dirty="0">
                <a:latin typeface="Arial" panose="020B0604020202020204" pitchFamily="34" charset="0"/>
                <a:cs typeface="Arial" panose="020B0604020202020204" pitchFamily="34" charset="0"/>
              </a:rPr>
            </a:br>
            <a:r>
              <a:rPr lang="en-US" dirty="0">
                <a:solidFill>
                  <a:srgbClr val="FFFF00"/>
                </a:solidFill>
                <a:latin typeface="Arial" panose="020B0604020202020204" pitchFamily="34" charset="0"/>
                <a:cs typeface="Arial" panose="020B0604020202020204" pitchFamily="34" charset="0"/>
              </a:rPr>
              <a:t>skills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are critical for future success?</a:t>
            </a:r>
          </a:p>
        </p:txBody>
      </p:sp>
    </p:spTree>
    <p:extLst>
      <p:ext uri="{BB962C8B-B14F-4D97-AF65-F5344CB8AC3E}">
        <p14:creationId xmlns:p14="http://schemas.microsoft.com/office/powerpoint/2010/main" val="31763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Wolkenkratzer, Himmel, Metropolregion, Gebäude enthält.&#10;&#10;Automatisch generierte Beschreibung">
            <a:extLst>
              <a:ext uri="{FF2B5EF4-FFF2-40B4-BE49-F238E27FC236}">
                <a16:creationId xmlns:a16="http://schemas.microsoft.com/office/drawing/2014/main" id="{7E8FCF05-C79D-E060-49FB-F1747491686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a:stretch/>
        </p:blipFill>
        <p:spPr>
          <a:xfrm>
            <a:off x="15338"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13" name="Titel 12">
            <a:extLst>
              <a:ext uri="{FF2B5EF4-FFF2-40B4-BE49-F238E27FC236}">
                <a16:creationId xmlns:a16="http://schemas.microsoft.com/office/drawing/2014/main" id="{29DF4032-C084-70F9-ED50-F51F1475972B}"/>
              </a:ext>
            </a:extLst>
          </p:cNvPr>
          <p:cNvSpPr>
            <a:spLocks noGrp="1"/>
          </p:cNvSpPr>
          <p:nvPr>
            <p:ph type="ctrTitle"/>
          </p:nvPr>
        </p:nvSpPr>
        <p:spPr>
          <a:xfrm>
            <a:off x="929737" y="326877"/>
            <a:ext cx="10134369" cy="1002552"/>
          </a:xfrm>
        </p:spPr>
        <p:txBody>
          <a:bodyPr anchor="t">
            <a:normAutofit/>
          </a:bodyPr>
          <a:lstStyle/>
          <a:p>
            <a:r>
              <a:rPr lang="en-GB" sz="3100" b="1" dirty="0" err="1">
                <a:solidFill>
                  <a:srgbClr val="FFFF00"/>
                </a:solidFill>
              </a:rPr>
              <a:t>Whichtechnologies</a:t>
            </a:r>
            <a:r>
              <a:rPr lang="en-GB" sz="3100" b="1" dirty="0">
                <a:solidFill>
                  <a:srgbClr val="FFFF00"/>
                </a:solidFill>
              </a:rPr>
              <a:t> are “Mission critical”?</a:t>
            </a:r>
            <a:endParaRPr lang="en-DE" sz="3100" b="1" dirty="0">
              <a:solidFill>
                <a:srgbClr val="FFFF00"/>
              </a:solidFill>
            </a:endParaRPr>
          </a:p>
        </p:txBody>
      </p:sp>
      <p:sp>
        <p:nvSpPr>
          <p:cNvPr id="10" name="Text Placeholder 2">
            <a:extLst>
              <a:ext uri="{FF2B5EF4-FFF2-40B4-BE49-F238E27FC236}">
                <a16:creationId xmlns:a16="http://schemas.microsoft.com/office/drawing/2014/main" id="{CF3284F8-491C-F709-3E6A-0E83514FDDC8}"/>
              </a:ext>
            </a:extLst>
          </p:cNvPr>
          <p:cNvSpPr>
            <a:spLocks noGrp="1"/>
          </p:cNvSpPr>
          <p:nvPr>
            <p:ph type="body" sz="quarter" idx="14"/>
          </p:nvPr>
        </p:nvSpPr>
        <p:spPr>
          <a:xfrm>
            <a:off x="929737" y="1329429"/>
            <a:ext cx="10134371" cy="4849283"/>
          </a:xfrm>
        </p:spPr>
        <p:txBody>
          <a:bodyPr anchor="t">
            <a:normAutofit/>
          </a:bodyPr>
          <a:lstStyle/>
          <a:p>
            <a:r>
              <a:rPr lang="en-US" sz="2000" b="1" i="0" dirty="0">
                <a:solidFill>
                  <a:srgbClr val="FFFF00"/>
                </a:solidFill>
                <a:effectLst/>
              </a:rPr>
              <a:t>Artificial Intelligence (AI) and Machine Learning (ML) - Internet of Things (IoT) &amp; 5G Technology - Blockchain &amp; Cybersecurity - Augmented Reality (AR) and Virtual Reality (VR) - Healthcare, Biotechnology and Genomics - Renewable Energy Technologies and sustainability solutions - Quantum Computing - </a:t>
            </a:r>
            <a:r>
              <a:rPr lang="en-US" sz="2000" b="1" dirty="0">
                <a:solidFill>
                  <a:srgbClr val="FFFF00"/>
                </a:solidFill>
              </a:rPr>
              <a:t>Mobility Solutions - SPACE Technologies - Maritime Technologies</a:t>
            </a:r>
          </a:p>
        </p:txBody>
      </p:sp>
      <p:sp>
        <p:nvSpPr>
          <p:cNvPr id="11" name="Textfeld 10">
            <a:extLst>
              <a:ext uri="{FF2B5EF4-FFF2-40B4-BE49-F238E27FC236}">
                <a16:creationId xmlns:a16="http://schemas.microsoft.com/office/drawing/2014/main" id="{E472F834-2DD0-B1AC-5C08-D79411870120}"/>
              </a:ext>
            </a:extLst>
          </p:cNvPr>
          <p:cNvSpPr txBox="1"/>
          <p:nvPr/>
        </p:nvSpPr>
        <p:spPr>
          <a:xfrm>
            <a:off x="9546725" y="6870700"/>
            <a:ext cx="2645275" cy="200055"/>
          </a:xfrm>
          <a:prstGeom prst="rect">
            <a:avLst/>
          </a:prstGeom>
          <a:solidFill>
            <a:srgbClr val="000000"/>
          </a:solidFill>
        </p:spPr>
        <p:txBody>
          <a:bodyPr wrap="none" rtlCol="0">
            <a:spAutoFit/>
          </a:bodyPr>
          <a:lstStyle/>
          <a:p>
            <a:pPr algn="r">
              <a:spcAft>
                <a:spcPts val="600"/>
              </a:spcAft>
            </a:pPr>
            <a:r>
              <a:rPr lang="en-DE" sz="700">
                <a:solidFill>
                  <a:srgbClr val="FFFFFF"/>
                </a:solidFill>
              </a:rPr>
              <a:t>"</a:t>
            </a:r>
            <a:r>
              <a:rPr lang="en-DE" sz="700">
                <a:solidFill>
                  <a:srgbClr val="FFFFFF"/>
                </a:solidFill>
                <a:hlinkClick r:id="rId5" tooltip="https://www.htnovo.net/2020/07/microsoft-gratuito-sistema-filtro-web-defender-atp.html?spref=pi">
                  <a:extLst>
                    <a:ext uri="{A12FA001-AC4F-418D-AE19-62706E023703}">
                      <ahyp:hlinkClr xmlns:ahyp="http://schemas.microsoft.com/office/drawing/2018/hyperlinkcolor" val="tx"/>
                    </a:ext>
                  </a:extLst>
                </a:hlinkClick>
              </a:rPr>
              <a:t>Dieses Foto</a:t>
            </a:r>
            <a:r>
              <a:rPr lang="en-DE" sz="700">
                <a:solidFill>
                  <a:srgbClr val="FFFFFF"/>
                </a:solidFill>
              </a:rPr>
              <a:t>" von Unbekannter Autor ist lizenziert gemäß </a:t>
            </a:r>
            <a:r>
              <a:rPr lang="en-D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DE" sz="700">
              <a:solidFill>
                <a:srgbClr val="FFFFFF"/>
              </a:solidFill>
            </a:endParaRPr>
          </a:p>
        </p:txBody>
      </p:sp>
    </p:spTree>
    <p:extLst>
      <p:ext uri="{BB962C8B-B14F-4D97-AF65-F5344CB8AC3E}">
        <p14:creationId xmlns:p14="http://schemas.microsoft.com/office/powerpoint/2010/main" val="2351281757"/>
      </p:ext>
    </p:extLst>
  </p:cSld>
  <p:clrMapOvr>
    <a:masterClrMapping/>
  </p:clrMapOvr>
</p:sld>
</file>

<file path=ppt/theme/theme1.xml><?xml version="1.0" encoding="utf-8"?>
<a:theme xmlns:a="http://schemas.openxmlformats.org/drawingml/2006/main" name="Office-Design">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632_TF44450328" id="{C78DCEB4-0F7B-4D0B-81FC-9790AAA1831E}" vid="{6138E083-1C41-4DD3-90C2-68807E027A0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Moderne minimalistische Präsentation</Template>
  <TotalTime>0</TotalTime>
  <Words>856</Words>
  <Application>Microsoft Office PowerPoint</Application>
  <PresentationFormat>Breitbild</PresentationFormat>
  <Paragraphs>77</Paragraphs>
  <Slides>15</Slides>
  <Notes>10</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Sagona ExtraLight</vt:lpstr>
      <vt:lpstr>Speak Pro</vt:lpstr>
      <vt:lpstr>Office-Design</vt:lpstr>
      <vt:lpstr>Germany  The competitveness of the Industries of the future </vt:lpstr>
      <vt:lpstr>1.  Short Intro  2.  Why was Germany so  strong in the past?  3.  Where are we today?  4.  What are the needs  for the future?  5.  New competition  from Asia  6. Light at the end of  the tunnel?  Outlook &amp; Discussion</vt:lpstr>
      <vt:lpstr>When and why is a country competitive – who is leading in 2023?</vt:lpstr>
      <vt:lpstr>What were the foundations of Germany´s successful economy in the last century?</vt:lpstr>
      <vt:lpstr>What are the foundations of Germany´s successful today?</vt:lpstr>
      <vt:lpstr>Success Factors of the german industry</vt:lpstr>
      <vt:lpstr>GBP INTERNATIONAL</vt:lpstr>
      <vt:lpstr>Which Technologies  and which  skills  are critical for future success?</vt:lpstr>
      <vt:lpstr>Whichtechnologies are “Mission critical”?</vt:lpstr>
      <vt:lpstr>Which SKILLs are “Mission critical”?</vt:lpstr>
      <vt:lpstr> Why is competition from Asia a threat to the  German Industry?</vt:lpstr>
      <vt:lpstr>Beware of the Tigers and Dragons</vt:lpstr>
      <vt:lpstr>PowerPoint-Präsentation</vt:lpstr>
      <vt:lpstr>Germany continuous to be competitive based on strong foundations </vt:lpstr>
      <vt:lpstr>please 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GBP INTERNATIONAL</dc:title>
  <dc:creator>Volker Friedrich</dc:creator>
  <cp:lastModifiedBy>Volker Friedrich</cp:lastModifiedBy>
  <cp:revision>16</cp:revision>
  <dcterms:created xsi:type="dcterms:W3CDTF">2022-02-20T13:22:49Z</dcterms:created>
  <dcterms:modified xsi:type="dcterms:W3CDTF">2024-02-28T08:43:47Z</dcterms:modified>
</cp:coreProperties>
</file>